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2.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3.xml" ContentType="application/vnd.openxmlformats-officedocument.drawingml.chart+xml"/>
  <Override PartName="/ppt/notesSlides/notesSlide13.xml" ContentType="application/vnd.openxmlformats-officedocument.presentationml.notesSlide+xml"/>
  <Override PartName="/ppt/charts/chart4.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93" r:id="rId2"/>
    <p:sldId id="257" r:id="rId3"/>
    <p:sldId id="288" r:id="rId4"/>
    <p:sldId id="306" r:id="rId5"/>
    <p:sldId id="289" r:id="rId6"/>
    <p:sldId id="309" r:id="rId7"/>
    <p:sldId id="264" r:id="rId8"/>
    <p:sldId id="307" r:id="rId9"/>
    <p:sldId id="305" r:id="rId10"/>
    <p:sldId id="300" r:id="rId11"/>
    <p:sldId id="265" r:id="rId12"/>
    <p:sldId id="302" r:id="rId13"/>
    <p:sldId id="292" r:id="rId14"/>
    <p:sldId id="303" r:id="rId15"/>
    <p:sldId id="304" r:id="rId16"/>
    <p:sldId id="291" r:id="rId17"/>
    <p:sldId id="294" r:id="rId18"/>
    <p:sldId id="308"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MC" initials="D" lastIdx="1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5" d="100"/>
          <a:sy n="115" d="100"/>
        </p:scale>
        <p:origin x="1500"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dirty="0"/>
              <a:t>Reason for </a:t>
            </a:r>
            <a:r>
              <a:rPr lang="en-US" dirty="0" smtClean="0"/>
              <a:t>Attending College</a:t>
            </a:r>
            <a:endParaRPr lang="en-US" dirty="0"/>
          </a:p>
        </c:rich>
      </c:tx>
      <c:layout/>
      <c:overlay val="0"/>
    </c:title>
    <c:autoTitleDeleted val="0"/>
    <c:plotArea>
      <c:layout/>
      <c:barChart>
        <c:barDir val="bar"/>
        <c:grouping val="clustered"/>
        <c:varyColors val="0"/>
        <c:ser>
          <c:idx val="0"/>
          <c:order val="0"/>
          <c:tx>
            <c:strRef>
              <c:f>Sheet1!$B$1</c:f>
              <c:strCache>
                <c:ptCount val="1"/>
                <c:pt idx="0">
                  <c:v>Reason for attending college</c:v>
                </c:pt>
              </c:strCache>
            </c:strRef>
          </c:tx>
          <c:invertIfNegative val="0"/>
          <c:cat>
            <c:strRef>
              <c:f>Sheet1!$A$2:$A$7</c:f>
              <c:strCache>
                <c:ptCount val="6"/>
                <c:pt idx="0">
                  <c:v>Other</c:v>
                </c:pt>
                <c:pt idx="1">
                  <c:v>Take classes for self-enrichment only</c:v>
                </c:pt>
                <c:pt idx="2">
                  <c:v>Upgrade job skills or renew a license/permit</c:v>
                </c:pt>
                <c:pt idx="3">
                  <c:v>Earn transfer units with or without getting a degree</c:v>
                </c:pt>
                <c:pt idx="4">
                  <c:v>Earn a certificate or degree NOT transfer</c:v>
                </c:pt>
                <c:pt idx="5">
                  <c:v>Earn a certificate or degree AND to transfer</c:v>
                </c:pt>
              </c:strCache>
            </c:strRef>
          </c:cat>
          <c:val>
            <c:numRef>
              <c:f>Sheet1!$B$2:$B$7</c:f>
              <c:numCache>
                <c:formatCode>0%</c:formatCode>
                <c:ptCount val="6"/>
                <c:pt idx="0">
                  <c:v>0.02</c:v>
                </c:pt>
                <c:pt idx="1">
                  <c:v>0.08</c:v>
                </c:pt>
                <c:pt idx="2">
                  <c:v>0.13</c:v>
                </c:pt>
                <c:pt idx="3">
                  <c:v>0.11</c:v>
                </c:pt>
                <c:pt idx="4">
                  <c:v>0.28000000000000003</c:v>
                </c:pt>
                <c:pt idx="5">
                  <c:v>0.38</c:v>
                </c:pt>
              </c:numCache>
            </c:numRef>
          </c:val>
        </c:ser>
        <c:dLbls>
          <c:showLegendKey val="0"/>
          <c:showVal val="0"/>
          <c:showCatName val="0"/>
          <c:showSerName val="0"/>
          <c:showPercent val="0"/>
          <c:showBubbleSize val="0"/>
        </c:dLbls>
        <c:gapWidth val="150"/>
        <c:axId val="206243224"/>
        <c:axId val="209045040"/>
      </c:barChart>
      <c:catAx>
        <c:axId val="206243224"/>
        <c:scaling>
          <c:orientation val="minMax"/>
        </c:scaling>
        <c:delete val="0"/>
        <c:axPos val="l"/>
        <c:numFmt formatCode="General" sourceLinked="0"/>
        <c:majorTickMark val="out"/>
        <c:minorTickMark val="none"/>
        <c:tickLblPos val="nextTo"/>
        <c:txPr>
          <a:bodyPr/>
          <a:lstStyle/>
          <a:p>
            <a:pPr algn="r">
              <a:defRPr/>
            </a:pPr>
            <a:endParaRPr lang="en-US"/>
          </a:p>
        </c:txPr>
        <c:crossAx val="209045040"/>
        <c:crosses val="autoZero"/>
        <c:auto val="1"/>
        <c:lblAlgn val="ctr"/>
        <c:lblOffset val="100"/>
        <c:noMultiLvlLbl val="0"/>
      </c:catAx>
      <c:valAx>
        <c:axId val="209045040"/>
        <c:scaling>
          <c:orientation val="minMax"/>
        </c:scaling>
        <c:delete val="0"/>
        <c:axPos val="b"/>
        <c:majorGridlines/>
        <c:numFmt formatCode="0%" sourceLinked="1"/>
        <c:majorTickMark val="out"/>
        <c:minorTickMark val="none"/>
        <c:tickLblPos val="nextTo"/>
        <c:crossAx val="206243224"/>
        <c:crosses val="autoZero"/>
        <c:crossBetween val="between"/>
        <c:majorUnit val="0.1"/>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957096907922401"/>
          <c:y val="0.18312604545382599"/>
          <c:w val="0.50752087959057601"/>
          <c:h val="0.81602756568220303"/>
        </c:manualLayout>
      </c:layout>
      <c:pieChart>
        <c:varyColors val="1"/>
        <c:ser>
          <c:idx val="0"/>
          <c:order val="0"/>
          <c:tx>
            <c:strRef>
              <c:f>Sheet1!$B$1</c:f>
              <c:strCache>
                <c:ptCount val="1"/>
                <c:pt idx="0">
                  <c:v>Percent</c:v>
                </c:pt>
              </c:strCache>
            </c:strRef>
          </c:tx>
          <c:dLbls>
            <c:dLbl>
              <c:idx val="0"/>
              <c:layout>
                <c:manualLayout>
                  <c:x val="3.96714190035189E-2"/>
                  <c:y val="1.10279614375946E-2"/>
                </c:manualLayout>
              </c:layout>
              <c:tx>
                <c:rich>
                  <a:bodyPr/>
                  <a:lstStyle/>
                  <a:p>
                    <a:r>
                      <a:rPr lang="en-US" sz="1200" dirty="0"/>
                      <a:t>9</a:t>
                    </a:r>
                    <a:r>
                      <a:rPr lang="en-US" sz="1200" dirty="0" smtClean="0"/>
                      <a:t>% - Self-employed</a:t>
                    </a:r>
                    <a:endParaRPr lang="en-US" sz="1200"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9.2609001688955403E-2"/>
                  <c:y val="-0.174334365815177"/>
                </c:manualLayout>
              </c:layout>
              <c:tx>
                <c:rich>
                  <a:bodyPr/>
                  <a:lstStyle/>
                  <a:p>
                    <a:r>
                      <a:rPr lang="en-US" sz="1200"/>
                      <a:t>62</a:t>
                    </a:r>
                    <a:r>
                      <a:rPr lang="en-US" sz="1200" smtClean="0"/>
                      <a:t>% - Employed at one job</a:t>
                    </a:r>
                    <a:endParaRPr lang="en-US" sz="120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3.7331350589401599E-3"/>
                  <c:y val="7.5807103545440596E-2"/>
                </c:manualLayout>
              </c:layout>
              <c:tx>
                <c:rich>
                  <a:bodyPr/>
                  <a:lstStyle/>
                  <a:p>
                    <a:r>
                      <a:rPr lang="en-US" sz="1200" dirty="0"/>
                      <a:t>10</a:t>
                    </a:r>
                    <a:r>
                      <a:rPr lang="en-US" sz="1200" dirty="0" smtClean="0"/>
                      <a:t>% - Employed</a:t>
                    </a:r>
                    <a:r>
                      <a:rPr lang="en-US" sz="1200" baseline="0" dirty="0" smtClean="0"/>
                      <a:t> at more than one job</a:t>
                    </a:r>
                    <a:endParaRPr lang="en-US" sz="1200" dirty="0"/>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2.84037402740288E-2"/>
                  <c:y val="0.166778005601841"/>
                </c:manualLayout>
              </c:layout>
              <c:tx>
                <c:rich>
                  <a:bodyPr/>
                  <a:lstStyle/>
                  <a:p>
                    <a:r>
                      <a:rPr lang="en-US" sz="1200" dirty="0"/>
                      <a:t>7</a:t>
                    </a:r>
                    <a:r>
                      <a:rPr lang="en-US" sz="1200" dirty="0" smtClean="0"/>
                      <a:t>% - </a:t>
                    </a:r>
                    <a:r>
                      <a:rPr lang="en-US" sz="1200" b="0" i="0" u="none" strike="noStrike" baseline="0" dirty="0" smtClean="0"/>
                      <a:t>Working, not for pay, NOT seeking</a:t>
                    </a:r>
                    <a:endParaRPr lang="en-US" sz="1200" b="0" dirty="0"/>
                  </a:p>
                </c:rich>
              </c:tx>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6431005626960898E-2"/>
                  <c:y val="7.3937875000915698E-2"/>
                </c:manualLayout>
              </c:layout>
              <c:tx>
                <c:rich>
                  <a:bodyPr/>
                  <a:lstStyle/>
                  <a:p>
                    <a:r>
                      <a:rPr lang="en-US" sz="1200" b="0" dirty="0"/>
                      <a:t>1</a:t>
                    </a:r>
                    <a:r>
                      <a:rPr lang="en-US" sz="1200" b="0" dirty="0" smtClean="0"/>
                      <a:t>% - </a:t>
                    </a:r>
                    <a:r>
                      <a:rPr lang="en-US" sz="1200" b="0" i="0" u="none" strike="noStrike" baseline="0" dirty="0" smtClean="0"/>
                      <a:t>Working, but not for pay, AND seeking employment</a:t>
                    </a:r>
                    <a:endParaRPr lang="en-US" sz="1200" b="0" dirty="0"/>
                  </a:p>
                </c:rich>
              </c:tx>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4.5104847018456601E-2"/>
                  <c:y val="2.3485859403854999E-2"/>
                </c:manualLayout>
              </c:layout>
              <c:tx>
                <c:rich>
                  <a:bodyPr/>
                  <a:lstStyle/>
                  <a:p>
                    <a:r>
                      <a:rPr lang="en-US" sz="1200" dirty="0"/>
                      <a:t>12</a:t>
                    </a:r>
                    <a:r>
                      <a:rPr lang="en-US" sz="1200" dirty="0" smtClean="0"/>
                      <a:t>% -</a:t>
                    </a:r>
                    <a:r>
                      <a:rPr lang="en-US" sz="1200" b="0" i="0" u="none" strike="noStrike" baseline="0" dirty="0" smtClean="0"/>
                      <a:t>Unemployed,  AND seeking employment</a:t>
                    </a:r>
                    <a:endParaRPr lang="en-US" sz="1200" b="0" dirty="0"/>
                  </a:p>
                </c:rich>
              </c:tx>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5.39504833857243E-3"/>
                  <c:y val="0"/>
                </c:manualLayout>
              </c:layout>
              <c:tx>
                <c:rich>
                  <a:bodyPr/>
                  <a:lstStyle/>
                  <a:p>
                    <a:r>
                      <a:rPr lang="en-US" sz="1200" dirty="0"/>
                      <a:t>7</a:t>
                    </a:r>
                    <a:r>
                      <a:rPr lang="en-US" sz="1200" dirty="0" smtClean="0"/>
                      <a:t>% - </a:t>
                    </a:r>
                    <a:r>
                      <a:rPr lang="en-US" sz="1200" b="0" i="0" u="none" strike="noStrike" baseline="0" dirty="0" smtClean="0"/>
                      <a:t>Unemployed, NOT seeking employment</a:t>
                    </a:r>
                    <a:endParaRPr lang="en-US" sz="1200" b="0" dirty="0"/>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Sheet1!$A$2:$A$8</c:f>
              <c:strCache>
                <c:ptCount val="7"/>
                <c:pt idx="0">
                  <c:v>Self-employed</c:v>
                </c:pt>
                <c:pt idx="1">
                  <c:v>Employed at one job</c:v>
                </c:pt>
                <c:pt idx="2">
                  <c:v>Employed at more than one job</c:v>
                </c:pt>
                <c:pt idx="3">
                  <c:v>Working, but not for pay, and NOT seeking paid employment</c:v>
                </c:pt>
                <c:pt idx="4">
                  <c:v>Working, but not for pay, AND seeking employment</c:v>
                </c:pt>
                <c:pt idx="5">
                  <c:v>Unemployed, seeking employment</c:v>
                </c:pt>
                <c:pt idx="6">
                  <c:v>Unemployed, not seeking employment</c:v>
                </c:pt>
              </c:strCache>
            </c:strRef>
          </c:cat>
          <c:val>
            <c:numRef>
              <c:f>Sheet1!$B$2:$B$8</c:f>
              <c:numCache>
                <c:formatCode>0%</c:formatCode>
                <c:ptCount val="7"/>
                <c:pt idx="0">
                  <c:v>0.09</c:v>
                </c:pt>
                <c:pt idx="1">
                  <c:v>0.62</c:v>
                </c:pt>
                <c:pt idx="2">
                  <c:v>0.1</c:v>
                </c:pt>
                <c:pt idx="3">
                  <c:v>7.0000000000000007E-2</c:v>
                </c:pt>
                <c:pt idx="4">
                  <c:v>0.01</c:v>
                </c:pt>
                <c:pt idx="5">
                  <c:v>0.12</c:v>
                </c:pt>
                <c:pt idx="6">
                  <c:v>7.0000000000000007E-2</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9132645103147901"/>
          <c:y val="3.8412291933418698E-2"/>
          <c:w val="0.43449107245743102"/>
          <c:h val="0.82925524514301296"/>
        </c:manualLayout>
      </c:layout>
      <c:barChart>
        <c:barDir val="bar"/>
        <c:grouping val="clustered"/>
        <c:varyColors val="0"/>
        <c:ser>
          <c:idx val="0"/>
          <c:order val="0"/>
          <c:tx>
            <c:strRef>
              <c:f>Sheet1!$B$1</c:f>
              <c:strCache>
                <c:ptCount val="1"/>
                <c:pt idx="0">
                  <c:v>Before</c:v>
                </c:pt>
              </c:strCache>
            </c:strRef>
          </c:tx>
          <c:invertIfNegative val="0"/>
          <c:cat>
            <c:strRef>
              <c:f>Sheet1!$A$2:$A$4</c:f>
              <c:strCache>
                <c:ptCount val="3"/>
                <c:pt idx="0">
                  <c:v>Part time (less than 20 hours/week)</c:v>
                </c:pt>
                <c:pt idx="1">
                  <c:v>Part time (20-39 hours/week)</c:v>
                </c:pt>
                <c:pt idx="2">
                  <c:v>Full time (40+ hours/week)</c:v>
                </c:pt>
              </c:strCache>
            </c:strRef>
          </c:cat>
          <c:val>
            <c:numRef>
              <c:f>Sheet1!$B$2:$B$4</c:f>
              <c:numCache>
                <c:formatCode>0%</c:formatCode>
                <c:ptCount val="3"/>
                <c:pt idx="0">
                  <c:v>0.19</c:v>
                </c:pt>
                <c:pt idx="1">
                  <c:v>0.25</c:v>
                </c:pt>
                <c:pt idx="2">
                  <c:v>0.45</c:v>
                </c:pt>
              </c:numCache>
            </c:numRef>
          </c:val>
        </c:ser>
        <c:ser>
          <c:idx val="1"/>
          <c:order val="1"/>
          <c:tx>
            <c:strRef>
              <c:f>Sheet1!$C$1</c:f>
              <c:strCache>
                <c:ptCount val="1"/>
                <c:pt idx="0">
                  <c:v>After</c:v>
                </c:pt>
              </c:strCache>
            </c:strRef>
          </c:tx>
          <c:invertIfNegative val="0"/>
          <c:cat>
            <c:strRef>
              <c:f>Sheet1!$A$2:$A$4</c:f>
              <c:strCache>
                <c:ptCount val="3"/>
                <c:pt idx="0">
                  <c:v>Part time (less than 20 hours/week)</c:v>
                </c:pt>
                <c:pt idx="1">
                  <c:v>Part time (20-39 hours/week)</c:v>
                </c:pt>
                <c:pt idx="2">
                  <c:v>Full time (40+ hours/week)</c:v>
                </c:pt>
              </c:strCache>
            </c:strRef>
          </c:cat>
          <c:val>
            <c:numRef>
              <c:f>Sheet1!$C$2:$C$4</c:f>
              <c:numCache>
                <c:formatCode>0%</c:formatCode>
                <c:ptCount val="3"/>
                <c:pt idx="0">
                  <c:v>0.1</c:v>
                </c:pt>
                <c:pt idx="1">
                  <c:v>0.22</c:v>
                </c:pt>
                <c:pt idx="2">
                  <c:v>0.62</c:v>
                </c:pt>
              </c:numCache>
            </c:numRef>
          </c:val>
        </c:ser>
        <c:dLbls>
          <c:showLegendKey val="0"/>
          <c:showVal val="0"/>
          <c:showCatName val="0"/>
          <c:showSerName val="0"/>
          <c:showPercent val="0"/>
          <c:showBubbleSize val="0"/>
        </c:dLbls>
        <c:gapWidth val="150"/>
        <c:axId val="206513704"/>
        <c:axId val="205205904"/>
      </c:barChart>
      <c:catAx>
        <c:axId val="206513704"/>
        <c:scaling>
          <c:orientation val="minMax"/>
        </c:scaling>
        <c:delete val="0"/>
        <c:axPos val="l"/>
        <c:numFmt formatCode="General" sourceLinked="0"/>
        <c:majorTickMark val="out"/>
        <c:minorTickMark val="none"/>
        <c:tickLblPos val="nextTo"/>
        <c:crossAx val="205205904"/>
        <c:crosses val="autoZero"/>
        <c:auto val="1"/>
        <c:lblAlgn val="ctr"/>
        <c:lblOffset val="100"/>
        <c:noMultiLvlLbl val="0"/>
      </c:catAx>
      <c:valAx>
        <c:axId val="205205904"/>
        <c:scaling>
          <c:orientation val="minMax"/>
        </c:scaling>
        <c:delete val="0"/>
        <c:axPos val="b"/>
        <c:majorGridlines/>
        <c:numFmt formatCode="0%" sourceLinked="1"/>
        <c:majorTickMark val="out"/>
        <c:minorTickMark val="none"/>
        <c:tickLblPos val="nextTo"/>
        <c:crossAx val="206513704"/>
        <c:crosses val="autoZero"/>
        <c:crossBetween val="between"/>
      </c:valAx>
    </c:plotArea>
    <c:legend>
      <c:legendPos val="r"/>
      <c:layout>
        <c:manualLayout>
          <c:xMode val="edge"/>
          <c:yMode val="edge"/>
          <c:x val="0.85733364455882299"/>
          <c:y val="0.38026838194521501"/>
          <c:w val="0.112179218607345"/>
          <c:h val="0.14215209654491001"/>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Before</c:v>
                </c:pt>
              </c:strCache>
            </c:strRef>
          </c:tx>
          <c:invertIfNegative val="0"/>
          <c:cat>
            <c:numRef>
              <c:f>Sheet1!$A$2</c:f>
              <c:numCache>
                <c:formatCode>General</c:formatCode>
                <c:ptCount val="1"/>
              </c:numCache>
            </c:numRef>
          </c:cat>
          <c:val>
            <c:numRef>
              <c:f>Sheet1!$B$2</c:f>
              <c:numCache>
                <c:formatCode>_("$"* #,##0.00_);_("$"* \(#,##0.00\);_("$"* "-"??_);_(@_)</c:formatCode>
                <c:ptCount val="1"/>
                <c:pt idx="0">
                  <c:v>17</c:v>
                </c:pt>
              </c:numCache>
            </c:numRef>
          </c:val>
        </c:ser>
        <c:ser>
          <c:idx val="1"/>
          <c:order val="1"/>
          <c:tx>
            <c:strRef>
              <c:f>Sheet1!$C$1</c:f>
              <c:strCache>
                <c:ptCount val="1"/>
                <c:pt idx="0">
                  <c:v>After</c:v>
                </c:pt>
              </c:strCache>
            </c:strRef>
          </c:tx>
          <c:invertIfNegative val="0"/>
          <c:cat>
            <c:numRef>
              <c:f>Sheet1!$A$2</c:f>
              <c:numCache>
                <c:formatCode>General</c:formatCode>
                <c:ptCount val="1"/>
              </c:numCache>
            </c:numRef>
          </c:cat>
          <c:val>
            <c:numRef>
              <c:f>Sheet1!$C$2</c:f>
              <c:numCache>
                <c:formatCode>_("$"* #,##0.00_);_("$"* \(#,##0.00\);_("$"* "-"??_);_(@_)</c:formatCode>
                <c:ptCount val="1"/>
                <c:pt idx="0">
                  <c:v>25</c:v>
                </c:pt>
              </c:numCache>
            </c:numRef>
          </c:val>
        </c:ser>
        <c:dLbls>
          <c:showLegendKey val="0"/>
          <c:showVal val="0"/>
          <c:showCatName val="0"/>
          <c:showSerName val="0"/>
          <c:showPercent val="0"/>
          <c:showBubbleSize val="0"/>
        </c:dLbls>
        <c:gapWidth val="157"/>
        <c:overlap val="-48"/>
        <c:axId val="205206688"/>
        <c:axId val="206887088"/>
      </c:barChart>
      <c:catAx>
        <c:axId val="205206688"/>
        <c:scaling>
          <c:orientation val="minMax"/>
        </c:scaling>
        <c:delete val="0"/>
        <c:axPos val="b"/>
        <c:numFmt formatCode="General" sourceLinked="1"/>
        <c:majorTickMark val="out"/>
        <c:minorTickMark val="none"/>
        <c:tickLblPos val="nextTo"/>
        <c:crossAx val="206887088"/>
        <c:crosses val="autoZero"/>
        <c:auto val="1"/>
        <c:lblAlgn val="ctr"/>
        <c:lblOffset val="100"/>
        <c:noMultiLvlLbl val="0"/>
      </c:catAx>
      <c:valAx>
        <c:axId val="206887088"/>
        <c:scaling>
          <c:orientation val="minMax"/>
        </c:scaling>
        <c:delete val="0"/>
        <c:axPos val="l"/>
        <c:majorGridlines/>
        <c:numFmt formatCode="_(&quot;$&quot;* #,##0.00_);_(&quot;$&quot;* \(#,##0.00\);_(&quot;$&quot;* &quot;-&quot;??_);_(@_)" sourceLinked="1"/>
        <c:majorTickMark val="out"/>
        <c:minorTickMark val="none"/>
        <c:tickLblPos val="nextTo"/>
        <c:crossAx val="205206688"/>
        <c:crosses val="autoZero"/>
        <c:crossBetween val="between"/>
      </c:valAx>
    </c:plotArea>
    <c:legend>
      <c:legendPos val="b"/>
      <c:layout>
        <c:manualLayout>
          <c:xMode val="edge"/>
          <c:yMode val="edge"/>
          <c:x val="0.36799136401647398"/>
          <c:y val="0.88713612659329699"/>
          <c:w val="0.32415473714786602"/>
          <c:h val="8.0829392656513802E-2"/>
        </c:manualLayout>
      </c:layout>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E09381-4B72-444C-8633-391916F335F9}" type="datetimeFigureOut">
              <a:rPr lang="en-US" smtClean="0"/>
              <a:pPr/>
              <a:t>9/7/2017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41F1BF-CA1E-8B42-B9E7-5512CB54C16B}" type="slidenum">
              <a:rPr lang="en-US" smtClean="0"/>
              <a:pPr/>
              <a:t>‹#›</a:t>
            </a:fld>
            <a:endParaRPr lang="en-US"/>
          </a:p>
        </p:txBody>
      </p:sp>
    </p:spTree>
    <p:extLst>
      <p:ext uri="{BB962C8B-B14F-4D97-AF65-F5344CB8AC3E}">
        <p14:creationId xmlns:p14="http://schemas.microsoft.com/office/powerpoint/2010/main" val="178935641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D5A35E-F1C8-446B-9888-7E2151C2B8A7}" type="slidenum">
              <a:rPr lang="en-US" smtClean="0"/>
              <a:pPr/>
              <a:t>1</a:t>
            </a:fld>
            <a:endParaRPr lang="en-US"/>
          </a:p>
        </p:txBody>
      </p:sp>
    </p:spTree>
    <p:extLst>
      <p:ext uri="{BB962C8B-B14F-4D97-AF65-F5344CB8AC3E}">
        <p14:creationId xmlns:p14="http://schemas.microsoft.com/office/powerpoint/2010/main" val="29013070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D5A35E-F1C8-446B-9888-7E2151C2B8A7}" type="slidenum">
              <a:rPr lang="en-US" smtClean="0"/>
              <a:pPr/>
              <a:t>12</a:t>
            </a:fld>
            <a:endParaRPr lang="en-US"/>
          </a:p>
        </p:txBody>
      </p:sp>
    </p:spTree>
    <p:extLst>
      <p:ext uri="{BB962C8B-B14F-4D97-AF65-F5344CB8AC3E}">
        <p14:creationId xmlns:p14="http://schemas.microsoft.com/office/powerpoint/2010/main" val="11279991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D5A35E-F1C8-446B-9888-7E2151C2B8A7}" type="slidenum">
              <a:rPr lang="en-US" smtClean="0"/>
              <a:pPr/>
              <a:t>13</a:t>
            </a:fld>
            <a:endParaRPr lang="en-US"/>
          </a:p>
        </p:txBody>
      </p:sp>
    </p:spTree>
    <p:extLst>
      <p:ext uri="{BB962C8B-B14F-4D97-AF65-F5344CB8AC3E}">
        <p14:creationId xmlns:p14="http://schemas.microsoft.com/office/powerpoint/2010/main" val="15095208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D5A35E-F1C8-446B-9888-7E2151C2B8A7}" type="slidenum">
              <a:rPr lang="en-US" smtClean="0"/>
              <a:pPr/>
              <a:t>14</a:t>
            </a:fld>
            <a:endParaRPr lang="en-US"/>
          </a:p>
        </p:txBody>
      </p:sp>
    </p:spTree>
    <p:extLst>
      <p:ext uri="{BB962C8B-B14F-4D97-AF65-F5344CB8AC3E}">
        <p14:creationId xmlns:p14="http://schemas.microsoft.com/office/powerpoint/2010/main" val="4048299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D5A35E-F1C8-446B-9888-7E2151C2B8A7}" type="slidenum">
              <a:rPr lang="en-US" smtClean="0"/>
              <a:pPr/>
              <a:t>15</a:t>
            </a:fld>
            <a:endParaRPr lang="en-US"/>
          </a:p>
        </p:txBody>
      </p:sp>
    </p:spTree>
    <p:extLst>
      <p:ext uri="{BB962C8B-B14F-4D97-AF65-F5344CB8AC3E}">
        <p14:creationId xmlns:p14="http://schemas.microsoft.com/office/powerpoint/2010/main" val="13353321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D5A35E-F1C8-446B-9888-7E2151C2B8A7}" type="slidenum">
              <a:rPr lang="en-US" smtClean="0"/>
              <a:pPr/>
              <a:t>16</a:t>
            </a:fld>
            <a:endParaRPr lang="en-US"/>
          </a:p>
        </p:txBody>
      </p:sp>
    </p:spTree>
    <p:extLst>
      <p:ext uri="{BB962C8B-B14F-4D97-AF65-F5344CB8AC3E}">
        <p14:creationId xmlns:p14="http://schemas.microsoft.com/office/powerpoint/2010/main" val="15095208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D5A35E-F1C8-446B-9888-7E2151C2B8A7}" type="slidenum">
              <a:rPr lang="en-US" smtClean="0"/>
              <a:pPr/>
              <a:t>17</a:t>
            </a:fld>
            <a:endParaRPr lang="en-US"/>
          </a:p>
        </p:txBody>
      </p:sp>
    </p:spTree>
    <p:extLst>
      <p:ext uri="{BB962C8B-B14F-4D97-AF65-F5344CB8AC3E}">
        <p14:creationId xmlns:p14="http://schemas.microsoft.com/office/powerpoint/2010/main" val="15095208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D5A35E-F1C8-446B-9888-7E2151C2B8A7}" type="slidenum">
              <a:rPr lang="en-US" smtClean="0"/>
              <a:pPr/>
              <a:t>18</a:t>
            </a:fld>
            <a:endParaRPr lang="en-US"/>
          </a:p>
        </p:txBody>
      </p:sp>
    </p:spTree>
    <p:extLst>
      <p:ext uri="{BB962C8B-B14F-4D97-AF65-F5344CB8AC3E}">
        <p14:creationId xmlns:p14="http://schemas.microsoft.com/office/powerpoint/2010/main" val="1509520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1C1BF69-0C71-4B88-AA8F-AF8EE4A4BDA5}" type="slidenum">
              <a:rPr lang="en-US" smtClean="0"/>
              <a:pPr>
                <a:defRPr/>
              </a:pPr>
              <a:t>2</a:t>
            </a:fld>
            <a:endParaRPr lang="en-US" dirty="0"/>
          </a:p>
        </p:txBody>
      </p:sp>
    </p:spTree>
    <p:extLst>
      <p:ext uri="{BB962C8B-B14F-4D97-AF65-F5344CB8AC3E}">
        <p14:creationId xmlns:p14="http://schemas.microsoft.com/office/powerpoint/2010/main" val="3418831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D5A35E-F1C8-446B-9888-7E2151C2B8A7}" type="slidenum">
              <a:rPr lang="en-US" smtClean="0"/>
              <a:pPr/>
              <a:t>3</a:t>
            </a:fld>
            <a:endParaRPr lang="en-US"/>
          </a:p>
        </p:txBody>
      </p:sp>
    </p:spTree>
    <p:extLst>
      <p:ext uri="{BB962C8B-B14F-4D97-AF65-F5344CB8AC3E}">
        <p14:creationId xmlns:p14="http://schemas.microsoft.com/office/powerpoint/2010/main" val="29013070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D5A35E-F1C8-446B-9888-7E2151C2B8A7}" type="slidenum">
              <a:rPr lang="en-US" smtClean="0"/>
              <a:pPr/>
              <a:t>5</a:t>
            </a:fld>
            <a:endParaRPr lang="en-US"/>
          </a:p>
        </p:txBody>
      </p:sp>
    </p:spTree>
    <p:extLst>
      <p:ext uri="{BB962C8B-B14F-4D97-AF65-F5344CB8AC3E}">
        <p14:creationId xmlns:p14="http://schemas.microsoft.com/office/powerpoint/2010/main" val="21055388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D5A35E-F1C8-446B-9888-7E2151C2B8A7}" type="slidenum">
              <a:rPr lang="en-US" smtClean="0"/>
              <a:pPr/>
              <a:t>6</a:t>
            </a:fld>
            <a:endParaRPr lang="en-US"/>
          </a:p>
        </p:txBody>
      </p:sp>
    </p:spTree>
    <p:extLst>
      <p:ext uri="{BB962C8B-B14F-4D97-AF65-F5344CB8AC3E}">
        <p14:creationId xmlns:p14="http://schemas.microsoft.com/office/powerpoint/2010/main" val="21055388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D5A35E-F1C8-446B-9888-7E2151C2B8A7}" type="slidenum">
              <a:rPr lang="en-US" smtClean="0"/>
              <a:pPr/>
              <a:t>7</a:t>
            </a:fld>
            <a:endParaRPr lang="en-US"/>
          </a:p>
        </p:txBody>
      </p:sp>
    </p:spTree>
    <p:extLst>
      <p:ext uri="{BB962C8B-B14F-4D97-AF65-F5344CB8AC3E}">
        <p14:creationId xmlns:p14="http://schemas.microsoft.com/office/powerpoint/2010/main" val="1629769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D5A35E-F1C8-446B-9888-7E2151C2B8A7}" type="slidenum">
              <a:rPr lang="en-US" smtClean="0"/>
              <a:pPr/>
              <a:t>9</a:t>
            </a:fld>
            <a:endParaRPr lang="en-US"/>
          </a:p>
        </p:txBody>
      </p:sp>
    </p:spTree>
    <p:extLst>
      <p:ext uri="{BB962C8B-B14F-4D97-AF65-F5344CB8AC3E}">
        <p14:creationId xmlns:p14="http://schemas.microsoft.com/office/powerpoint/2010/main" val="11279991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D5A35E-F1C8-446B-9888-7E2151C2B8A7}" type="slidenum">
              <a:rPr lang="en-US" smtClean="0"/>
              <a:pPr/>
              <a:t>10</a:t>
            </a:fld>
            <a:endParaRPr lang="en-US"/>
          </a:p>
        </p:txBody>
      </p:sp>
    </p:spTree>
    <p:extLst>
      <p:ext uri="{BB962C8B-B14F-4D97-AF65-F5344CB8AC3E}">
        <p14:creationId xmlns:p14="http://schemas.microsoft.com/office/powerpoint/2010/main" val="15095208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D5A35E-F1C8-446B-9888-7E2151C2B8A7}" type="slidenum">
              <a:rPr lang="en-US" smtClean="0"/>
              <a:pPr/>
              <a:t>11</a:t>
            </a:fld>
            <a:endParaRPr lang="en-US"/>
          </a:p>
        </p:txBody>
      </p:sp>
    </p:spTree>
    <p:extLst>
      <p:ext uri="{BB962C8B-B14F-4D97-AF65-F5344CB8AC3E}">
        <p14:creationId xmlns:p14="http://schemas.microsoft.com/office/powerpoint/2010/main" val="1509520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38D5C9-945C-7C46-9200-3E477855EA2A}" type="datetimeFigureOut">
              <a:rPr lang="en-US" smtClean="0"/>
              <a:pPr/>
              <a:t>9/7/2017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D515C8-131A-B143-AB96-A35C186418B6}" type="slidenum">
              <a:rPr lang="en-US" smtClean="0"/>
              <a:pPr/>
              <a:t>‹#›</a:t>
            </a:fld>
            <a:endParaRPr lang="en-US"/>
          </a:p>
        </p:txBody>
      </p:sp>
    </p:spTree>
    <p:extLst>
      <p:ext uri="{BB962C8B-B14F-4D97-AF65-F5344CB8AC3E}">
        <p14:creationId xmlns:p14="http://schemas.microsoft.com/office/powerpoint/2010/main" val="3435215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38D5C9-945C-7C46-9200-3E477855EA2A}" type="datetimeFigureOut">
              <a:rPr lang="en-US" smtClean="0"/>
              <a:pPr/>
              <a:t>9/7/2017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D515C8-131A-B143-AB96-A35C186418B6}" type="slidenum">
              <a:rPr lang="en-US" smtClean="0"/>
              <a:pPr/>
              <a:t>‹#›</a:t>
            </a:fld>
            <a:endParaRPr lang="en-US"/>
          </a:p>
        </p:txBody>
      </p:sp>
    </p:spTree>
    <p:extLst>
      <p:ext uri="{BB962C8B-B14F-4D97-AF65-F5344CB8AC3E}">
        <p14:creationId xmlns:p14="http://schemas.microsoft.com/office/powerpoint/2010/main" val="2761673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38D5C9-945C-7C46-9200-3E477855EA2A}" type="datetimeFigureOut">
              <a:rPr lang="en-US" smtClean="0"/>
              <a:pPr/>
              <a:t>9/7/2017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D515C8-131A-B143-AB96-A35C186418B6}" type="slidenum">
              <a:rPr lang="en-US" smtClean="0"/>
              <a:pPr/>
              <a:t>‹#›</a:t>
            </a:fld>
            <a:endParaRPr lang="en-US"/>
          </a:p>
        </p:txBody>
      </p:sp>
    </p:spTree>
    <p:extLst>
      <p:ext uri="{BB962C8B-B14F-4D97-AF65-F5344CB8AC3E}">
        <p14:creationId xmlns:p14="http://schemas.microsoft.com/office/powerpoint/2010/main" val="2921280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38D5C9-945C-7C46-9200-3E477855EA2A}" type="datetimeFigureOut">
              <a:rPr lang="en-US" smtClean="0"/>
              <a:pPr/>
              <a:t>9/7/2017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D515C8-131A-B143-AB96-A35C186418B6}" type="slidenum">
              <a:rPr lang="en-US" smtClean="0"/>
              <a:pPr/>
              <a:t>‹#›</a:t>
            </a:fld>
            <a:endParaRPr lang="en-US"/>
          </a:p>
        </p:txBody>
      </p:sp>
    </p:spTree>
    <p:extLst>
      <p:ext uri="{BB962C8B-B14F-4D97-AF65-F5344CB8AC3E}">
        <p14:creationId xmlns:p14="http://schemas.microsoft.com/office/powerpoint/2010/main" val="72675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38D5C9-945C-7C46-9200-3E477855EA2A}" type="datetimeFigureOut">
              <a:rPr lang="en-US" smtClean="0"/>
              <a:pPr/>
              <a:t>9/7/2017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D515C8-131A-B143-AB96-A35C186418B6}" type="slidenum">
              <a:rPr lang="en-US" smtClean="0"/>
              <a:pPr/>
              <a:t>‹#›</a:t>
            </a:fld>
            <a:endParaRPr lang="en-US"/>
          </a:p>
        </p:txBody>
      </p:sp>
    </p:spTree>
    <p:extLst>
      <p:ext uri="{BB962C8B-B14F-4D97-AF65-F5344CB8AC3E}">
        <p14:creationId xmlns:p14="http://schemas.microsoft.com/office/powerpoint/2010/main" val="3661520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38D5C9-945C-7C46-9200-3E477855EA2A}" type="datetimeFigureOut">
              <a:rPr lang="en-US" smtClean="0"/>
              <a:pPr/>
              <a:t>9/7/2017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D515C8-131A-B143-AB96-A35C186418B6}" type="slidenum">
              <a:rPr lang="en-US" smtClean="0"/>
              <a:pPr/>
              <a:t>‹#›</a:t>
            </a:fld>
            <a:endParaRPr lang="en-US"/>
          </a:p>
        </p:txBody>
      </p:sp>
    </p:spTree>
    <p:extLst>
      <p:ext uri="{BB962C8B-B14F-4D97-AF65-F5344CB8AC3E}">
        <p14:creationId xmlns:p14="http://schemas.microsoft.com/office/powerpoint/2010/main" val="1430799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38D5C9-945C-7C46-9200-3E477855EA2A}" type="datetimeFigureOut">
              <a:rPr lang="en-US" smtClean="0"/>
              <a:pPr/>
              <a:t>9/7/2017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D515C8-131A-B143-AB96-A35C186418B6}" type="slidenum">
              <a:rPr lang="en-US" smtClean="0"/>
              <a:pPr/>
              <a:t>‹#›</a:t>
            </a:fld>
            <a:endParaRPr lang="en-US"/>
          </a:p>
        </p:txBody>
      </p:sp>
    </p:spTree>
    <p:extLst>
      <p:ext uri="{BB962C8B-B14F-4D97-AF65-F5344CB8AC3E}">
        <p14:creationId xmlns:p14="http://schemas.microsoft.com/office/powerpoint/2010/main" val="1565274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38D5C9-945C-7C46-9200-3E477855EA2A}" type="datetimeFigureOut">
              <a:rPr lang="en-US" smtClean="0"/>
              <a:pPr/>
              <a:t>9/7/2017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D515C8-131A-B143-AB96-A35C186418B6}" type="slidenum">
              <a:rPr lang="en-US" smtClean="0"/>
              <a:pPr/>
              <a:t>‹#›</a:t>
            </a:fld>
            <a:endParaRPr lang="en-US"/>
          </a:p>
        </p:txBody>
      </p:sp>
    </p:spTree>
    <p:extLst>
      <p:ext uri="{BB962C8B-B14F-4D97-AF65-F5344CB8AC3E}">
        <p14:creationId xmlns:p14="http://schemas.microsoft.com/office/powerpoint/2010/main" val="2827512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38D5C9-945C-7C46-9200-3E477855EA2A}" type="datetimeFigureOut">
              <a:rPr lang="en-US" smtClean="0"/>
              <a:pPr/>
              <a:t>9/7/2017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D515C8-131A-B143-AB96-A35C186418B6}" type="slidenum">
              <a:rPr lang="en-US" smtClean="0"/>
              <a:pPr/>
              <a:t>‹#›</a:t>
            </a:fld>
            <a:endParaRPr lang="en-US"/>
          </a:p>
        </p:txBody>
      </p:sp>
    </p:spTree>
    <p:extLst>
      <p:ext uri="{BB962C8B-B14F-4D97-AF65-F5344CB8AC3E}">
        <p14:creationId xmlns:p14="http://schemas.microsoft.com/office/powerpoint/2010/main" val="2981962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38D5C9-945C-7C46-9200-3E477855EA2A}" type="datetimeFigureOut">
              <a:rPr lang="en-US" smtClean="0"/>
              <a:pPr/>
              <a:t>9/7/2017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D515C8-131A-B143-AB96-A35C186418B6}" type="slidenum">
              <a:rPr lang="en-US" smtClean="0"/>
              <a:pPr/>
              <a:t>‹#›</a:t>
            </a:fld>
            <a:endParaRPr lang="en-US"/>
          </a:p>
        </p:txBody>
      </p:sp>
    </p:spTree>
    <p:extLst>
      <p:ext uri="{BB962C8B-B14F-4D97-AF65-F5344CB8AC3E}">
        <p14:creationId xmlns:p14="http://schemas.microsoft.com/office/powerpoint/2010/main" val="1714592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38D5C9-945C-7C46-9200-3E477855EA2A}" type="datetimeFigureOut">
              <a:rPr lang="en-US" smtClean="0"/>
              <a:pPr/>
              <a:t>9/7/2017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D515C8-131A-B143-AB96-A35C186418B6}" type="slidenum">
              <a:rPr lang="en-US" smtClean="0"/>
              <a:pPr/>
              <a:t>‹#›</a:t>
            </a:fld>
            <a:endParaRPr lang="en-US"/>
          </a:p>
        </p:txBody>
      </p:sp>
    </p:spTree>
    <p:extLst>
      <p:ext uri="{BB962C8B-B14F-4D97-AF65-F5344CB8AC3E}">
        <p14:creationId xmlns:p14="http://schemas.microsoft.com/office/powerpoint/2010/main" val="4283687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38D5C9-945C-7C46-9200-3E477855EA2A}" type="datetimeFigureOut">
              <a:rPr lang="en-US" smtClean="0"/>
              <a:pPr/>
              <a:t>9/7/2017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D515C8-131A-B143-AB96-A35C186418B6}" type="slidenum">
              <a:rPr lang="en-US" smtClean="0"/>
              <a:pPr/>
              <a:t>‹#›</a:t>
            </a:fld>
            <a:endParaRPr lang="en-US"/>
          </a:p>
        </p:txBody>
      </p:sp>
    </p:spTree>
    <p:extLst>
      <p:ext uri="{BB962C8B-B14F-4D97-AF65-F5344CB8AC3E}">
        <p14:creationId xmlns:p14="http://schemas.microsoft.com/office/powerpoint/2010/main" val="33476533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pham@santarosa.ed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cteos.santarosa.edu/"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www.calpassplus.org/Launchboard/Home.asp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339702"/>
            <a:ext cx="8159750" cy="5217852"/>
          </a:xfrm>
        </p:spPr>
        <p:txBody>
          <a:bodyPr>
            <a:normAutofit fontScale="62500" lnSpcReduction="20000"/>
          </a:bodyPr>
          <a:lstStyle/>
          <a:p>
            <a:pPr marL="233363" indent="-233363">
              <a:buFont typeface="Arial" pitchFamily="34" charset="0"/>
              <a:buChar char="•"/>
            </a:pPr>
            <a:r>
              <a:rPr lang="en-US" dirty="0"/>
              <a:t>This </a:t>
            </a:r>
            <a:r>
              <a:rPr lang="en-US" dirty="0" smtClean="0"/>
              <a:t>PowerPoint </a:t>
            </a:r>
            <a:r>
              <a:rPr lang="en-US" dirty="0"/>
              <a:t>serves as a template </a:t>
            </a:r>
            <a:r>
              <a:rPr lang="en-US" dirty="0" smtClean="0"/>
              <a:t>that can be used to </a:t>
            </a:r>
            <a:r>
              <a:rPr lang="en-US" dirty="0"/>
              <a:t>share the results of your </a:t>
            </a:r>
            <a:r>
              <a:rPr lang="en-US" dirty="0" smtClean="0"/>
              <a:t>college’s </a:t>
            </a:r>
            <a:r>
              <a:rPr lang="en-US" dirty="0"/>
              <a:t>CTE Outcomes Survey. </a:t>
            </a:r>
          </a:p>
          <a:p>
            <a:pPr marL="233363" indent="-233363">
              <a:buFont typeface="Arial" pitchFamily="34" charset="0"/>
              <a:buChar char="•"/>
            </a:pPr>
            <a:r>
              <a:rPr lang="en-US" dirty="0"/>
              <a:t>Please update the percentages with data from </a:t>
            </a:r>
            <a:r>
              <a:rPr lang="en-US" dirty="0" smtClean="0"/>
              <a:t>your college report. </a:t>
            </a:r>
            <a:r>
              <a:rPr lang="en-US" dirty="0"/>
              <a:t>It is currently populated with the statewide </a:t>
            </a:r>
            <a:r>
              <a:rPr lang="en-US" dirty="0" smtClean="0"/>
              <a:t>data report. </a:t>
            </a:r>
            <a:r>
              <a:rPr lang="en-US" dirty="0"/>
              <a:t>To receive a copy of </a:t>
            </a:r>
            <a:r>
              <a:rPr lang="en-US" dirty="0" smtClean="0"/>
              <a:t>your college’s report, please email </a:t>
            </a:r>
            <a:r>
              <a:rPr lang="en-US" dirty="0" smtClean="0"/>
              <a:t>Michael Pham at </a:t>
            </a:r>
            <a:r>
              <a:rPr lang="en-US" dirty="0" smtClean="0">
                <a:hlinkClick r:id="rId3"/>
              </a:rPr>
              <a:t>mpham@santarosa.edu</a:t>
            </a:r>
            <a:r>
              <a:rPr lang="en-US" dirty="0" smtClean="0"/>
              <a:t> </a:t>
            </a:r>
            <a:endParaRPr lang="en-US" dirty="0"/>
          </a:p>
          <a:p>
            <a:pPr marL="233363" indent="-233363">
              <a:buFont typeface="Arial" pitchFamily="34" charset="0"/>
              <a:buChar char="•"/>
            </a:pPr>
            <a:r>
              <a:rPr lang="en-US" dirty="0" smtClean="0"/>
              <a:t>Update all </a:t>
            </a:r>
            <a:r>
              <a:rPr lang="en-US" dirty="0"/>
              <a:t>percentages </a:t>
            </a:r>
            <a:r>
              <a:rPr lang="en-US" dirty="0" smtClean="0"/>
              <a:t>that </a:t>
            </a:r>
            <a:r>
              <a:rPr lang="en-US" dirty="0"/>
              <a:t>are </a:t>
            </a:r>
            <a:r>
              <a:rPr lang="en-US" u="sng" dirty="0" smtClean="0"/>
              <a:t>underlined</a:t>
            </a:r>
            <a:r>
              <a:rPr lang="en-US" dirty="0" smtClean="0"/>
              <a:t> with the percentages from your college and remove the underline.</a:t>
            </a:r>
            <a:endParaRPr lang="en-US" dirty="0"/>
          </a:p>
          <a:p>
            <a:pPr marL="233363" indent="-233363">
              <a:buFont typeface="Arial" pitchFamily="34" charset="0"/>
              <a:buChar char="•"/>
            </a:pPr>
            <a:r>
              <a:rPr lang="en-US" dirty="0"/>
              <a:t>To </a:t>
            </a:r>
            <a:r>
              <a:rPr lang="en-US" dirty="0" smtClean="0"/>
              <a:t>update the graphs: </a:t>
            </a:r>
            <a:r>
              <a:rPr lang="en-US" dirty="0"/>
              <a:t>R</a:t>
            </a:r>
            <a:r>
              <a:rPr lang="en-US" dirty="0" smtClean="0"/>
              <a:t>ight </a:t>
            </a:r>
            <a:r>
              <a:rPr lang="en-US" dirty="0"/>
              <a:t>click on chart, </a:t>
            </a:r>
            <a:r>
              <a:rPr lang="en-US" dirty="0" smtClean="0"/>
              <a:t>select Edit Data, and an Excel </a:t>
            </a:r>
            <a:r>
              <a:rPr lang="en-US" dirty="0"/>
              <a:t>file will open, </a:t>
            </a:r>
            <a:r>
              <a:rPr lang="en-US" dirty="0" smtClean="0"/>
              <a:t>you will see the percentages that currently populate the chart, update the percentages with the percentages for your college </a:t>
            </a:r>
            <a:r>
              <a:rPr lang="en-US" dirty="0"/>
              <a:t>in </a:t>
            </a:r>
            <a:r>
              <a:rPr lang="en-US" dirty="0" smtClean="0"/>
              <a:t>excel, </a:t>
            </a:r>
            <a:r>
              <a:rPr lang="en-US" dirty="0"/>
              <a:t>the changes will reflect in the slide. </a:t>
            </a:r>
          </a:p>
          <a:p>
            <a:pPr marL="233363" indent="-233363">
              <a:buFont typeface="Arial" pitchFamily="34" charset="0"/>
              <a:buChar char="•"/>
            </a:pPr>
            <a:r>
              <a:rPr lang="en-US" b="1" dirty="0"/>
              <a:t>Be sure to remove all notes that are </a:t>
            </a:r>
            <a:r>
              <a:rPr lang="en-US" b="1" dirty="0">
                <a:solidFill>
                  <a:srgbClr val="FF0000"/>
                </a:solidFill>
              </a:rPr>
              <a:t>highlighted</a:t>
            </a:r>
            <a:r>
              <a:rPr lang="en-US" b="1" dirty="0"/>
              <a:t>.</a:t>
            </a:r>
          </a:p>
          <a:p>
            <a:pPr marL="233363" indent="-233363">
              <a:buFont typeface="Arial" pitchFamily="34" charset="0"/>
              <a:buChar char="•"/>
            </a:pPr>
            <a:r>
              <a:rPr lang="en-US" dirty="0"/>
              <a:t>Delete any slides that may not be </a:t>
            </a:r>
            <a:r>
              <a:rPr lang="en-US" dirty="0" smtClean="0"/>
              <a:t>of interest </a:t>
            </a:r>
            <a:r>
              <a:rPr lang="en-US" dirty="0"/>
              <a:t>to your college. </a:t>
            </a:r>
          </a:p>
          <a:p>
            <a:pPr marL="233363" indent="-233363">
              <a:buFont typeface="Arial" pitchFamily="34" charset="0"/>
              <a:buChar char="•"/>
            </a:pPr>
            <a:r>
              <a:rPr lang="en-US" dirty="0"/>
              <a:t>You may want to cut and paste the presentation into your college’s </a:t>
            </a:r>
            <a:r>
              <a:rPr lang="en-US" dirty="0" smtClean="0"/>
              <a:t>PowerPoint </a:t>
            </a:r>
            <a:r>
              <a:rPr lang="en-US" dirty="0"/>
              <a:t>format. </a:t>
            </a:r>
          </a:p>
          <a:p>
            <a:pPr marL="233363" indent="-233363">
              <a:buFont typeface="Arial" pitchFamily="34" charset="0"/>
              <a:buChar char="•"/>
            </a:pPr>
            <a:r>
              <a:rPr lang="en-US" dirty="0"/>
              <a:t>Any questions or suggestions, please email </a:t>
            </a:r>
            <a:r>
              <a:rPr lang="en-US" dirty="0" smtClean="0"/>
              <a:t>Michael Pham, </a:t>
            </a:r>
            <a:r>
              <a:rPr lang="en-US" dirty="0" smtClean="0">
                <a:hlinkClick r:id="rId3"/>
              </a:rPr>
              <a:t>mpham@santarosa.edu</a:t>
            </a:r>
            <a:r>
              <a:rPr lang="en-US" dirty="0" smtClean="0"/>
              <a:t>  </a:t>
            </a:r>
            <a:endParaRPr lang="en-US" dirty="0" smtClean="0"/>
          </a:p>
          <a:p>
            <a:pPr marL="233363" indent="-233363">
              <a:buFont typeface="Arial" pitchFamily="34" charset="0"/>
              <a:buChar char="•"/>
            </a:pPr>
            <a:r>
              <a:rPr lang="en-US" b="1" dirty="0" smtClean="0"/>
              <a:t>Be sure to delete this slide</a:t>
            </a:r>
            <a:endParaRPr lang="en-US" b="1" dirty="0"/>
          </a:p>
          <a:p>
            <a:pPr marL="0" indent="0">
              <a:buNone/>
            </a:pPr>
            <a:endParaRPr lang="en-US" dirty="0" smtClean="0"/>
          </a:p>
          <a:p>
            <a:pPr marL="0" indent="0">
              <a:buNone/>
            </a:pPr>
            <a:endParaRPr lang="en-US" dirty="0"/>
          </a:p>
        </p:txBody>
      </p:sp>
      <p:sp>
        <p:nvSpPr>
          <p:cNvPr id="5" name="Title 4"/>
          <p:cNvSpPr>
            <a:spLocks noGrp="1"/>
          </p:cNvSpPr>
          <p:nvPr>
            <p:ph type="title"/>
          </p:nvPr>
        </p:nvSpPr>
        <p:spPr/>
        <p:txBody>
          <a:bodyPr/>
          <a:lstStyle/>
          <a:p>
            <a:r>
              <a:rPr lang="en-US" dirty="0" smtClean="0"/>
              <a:t>Instructions</a:t>
            </a:r>
            <a:endParaRPr lang="en-US" dirty="0"/>
          </a:p>
        </p:txBody>
      </p:sp>
    </p:spTree>
    <p:extLst>
      <p:ext uri="{BB962C8B-B14F-4D97-AF65-F5344CB8AC3E}">
        <p14:creationId xmlns:p14="http://schemas.microsoft.com/office/powerpoint/2010/main" val="15271065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1676400"/>
          </a:xfrm>
        </p:spPr>
        <p:txBody>
          <a:bodyPr/>
          <a:lstStyle/>
          <a:p>
            <a:r>
              <a:rPr lang="en-US" dirty="0"/>
              <a:t>College Name Findings</a:t>
            </a:r>
          </a:p>
        </p:txBody>
      </p:sp>
      <p:sp>
        <p:nvSpPr>
          <p:cNvPr id="3" name="Content Placeholder 2"/>
          <p:cNvSpPr>
            <a:spLocks noGrp="1"/>
          </p:cNvSpPr>
          <p:nvPr>
            <p:ph idx="1"/>
          </p:nvPr>
        </p:nvSpPr>
        <p:spPr>
          <a:xfrm>
            <a:off x="92149" y="1210995"/>
            <a:ext cx="8888817" cy="5390407"/>
          </a:xfrm>
        </p:spPr>
        <p:txBody>
          <a:bodyPr>
            <a:normAutofit lnSpcReduction="10000"/>
          </a:bodyPr>
          <a:lstStyle/>
          <a:p>
            <a:r>
              <a:rPr lang="en-US" dirty="0" smtClean="0"/>
              <a:t>Respondents who did </a:t>
            </a:r>
            <a:r>
              <a:rPr lang="en-US" u="sng" dirty="0" smtClean="0"/>
              <a:t>not</a:t>
            </a:r>
            <a:r>
              <a:rPr lang="en-US" dirty="0" smtClean="0"/>
              <a:t> receive a degree/certificate reported why they stopped taking classes: </a:t>
            </a:r>
          </a:p>
          <a:p>
            <a:pPr lvl="1">
              <a:buFont typeface="Arial" pitchFamily="34" charset="0"/>
              <a:buChar char="•"/>
            </a:pPr>
            <a:r>
              <a:rPr lang="en-US" dirty="0"/>
              <a:t>C</a:t>
            </a:r>
            <a:r>
              <a:rPr lang="en-US" dirty="0" smtClean="0"/>
              <a:t>ompleted </a:t>
            </a:r>
            <a:r>
              <a:rPr lang="en-US" dirty="0"/>
              <a:t>their </a:t>
            </a:r>
            <a:r>
              <a:rPr lang="en-US" dirty="0" smtClean="0"/>
              <a:t>program </a:t>
            </a:r>
            <a:r>
              <a:rPr lang="en-US" u="sng" dirty="0" smtClean="0"/>
              <a:t>(N = )</a:t>
            </a:r>
            <a:endParaRPr lang="en-US" u="sng" dirty="0"/>
          </a:p>
          <a:p>
            <a:pPr lvl="1">
              <a:buFont typeface="Arial" pitchFamily="34" charset="0"/>
              <a:buChar char="•"/>
            </a:pPr>
            <a:r>
              <a:rPr lang="en-US" dirty="0"/>
              <a:t>G</a:t>
            </a:r>
            <a:r>
              <a:rPr lang="en-US" dirty="0" smtClean="0"/>
              <a:t>ot </a:t>
            </a:r>
            <a:r>
              <a:rPr lang="en-US" dirty="0"/>
              <a:t>a </a:t>
            </a:r>
            <a:r>
              <a:rPr lang="en-US" dirty="0" smtClean="0"/>
              <a:t>job </a:t>
            </a:r>
            <a:r>
              <a:rPr lang="en-US" u="sng" dirty="0"/>
              <a:t>(N = </a:t>
            </a:r>
            <a:r>
              <a:rPr lang="en-US" u="sng" dirty="0" smtClean="0"/>
              <a:t>)</a:t>
            </a:r>
            <a:endParaRPr lang="en-US" dirty="0"/>
          </a:p>
          <a:p>
            <a:pPr lvl="1">
              <a:buFont typeface="Arial" pitchFamily="34" charset="0"/>
              <a:buChar char="•"/>
            </a:pPr>
            <a:r>
              <a:rPr lang="en-US" dirty="0"/>
              <a:t>T</a:t>
            </a:r>
            <a:r>
              <a:rPr lang="en-US" dirty="0" smtClean="0"/>
              <a:t>ransferred </a:t>
            </a:r>
            <a:r>
              <a:rPr lang="en-US" dirty="0"/>
              <a:t>to another </a:t>
            </a:r>
            <a:r>
              <a:rPr lang="en-US" dirty="0" smtClean="0"/>
              <a:t>school </a:t>
            </a:r>
            <a:r>
              <a:rPr lang="en-US" u="sng" dirty="0"/>
              <a:t>(N = </a:t>
            </a:r>
            <a:r>
              <a:rPr lang="en-US" u="sng" dirty="0" smtClean="0"/>
              <a:t>)</a:t>
            </a:r>
            <a:endParaRPr lang="en-US" dirty="0"/>
          </a:p>
          <a:p>
            <a:pPr lvl="1">
              <a:buFont typeface="Arial" pitchFamily="34" charset="0"/>
              <a:buChar char="•"/>
            </a:pPr>
            <a:r>
              <a:rPr lang="en-US" dirty="0"/>
              <a:t>M</a:t>
            </a:r>
            <a:r>
              <a:rPr lang="en-US" dirty="0" smtClean="0"/>
              <a:t>et </a:t>
            </a:r>
            <a:r>
              <a:rPr lang="en-US" dirty="0"/>
              <a:t>their </a:t>
            </a:r>
            <a:r>
              <a:rPr lang="en-US" dirty="0" smtClean="0"/>
              <a:t>goals </a:t>
            </a:r>
            <a:r>
              <a:rPr lang="en-US" u="sng" dirty="0"/>
              <a:t>(N = </a:t>
            </a:r>
            <a:r>
              <a:rPr lang="en-US" u="sng" dirty="0" smtClean="0"/>
              <a:t>)</a:t>
            </a:r>
            <a:endParaRPr lang="en-US" dirty="0"/>
          </a:p>
          <a:p>
            <a:pPr lvl="1">
              <a:buFont typeface="Arial" pitchFamily="34" charset="0"/>
              <a:buChar char="•"/>
            </a:pPr>
            <a:r>
              <a:rPr lang="en-US" dirty="0"/>
              <a:t>D</a:t>
            </a:r>
            <a:r>
              <a:rPr lang="en-US" dirty="0" smtClean="0"/>
              <a:t>idn’t </a:t>
            </a:r>
            <a:r>
              <a:rPr lang="en-US" dirty="0"/>
              <a:t>have enough time for </a:t>
            </a:r>
            <a:r>
              <a:rPr lang="en-US" dirty="0" smtClean="0"/>
              <a:t>classes </a:t>
            </a:r>
            <a:r>
              <a:rPr lang="en-US" u="sng" dirty="0"/>
              <a:t>(N = </a:t>
            </a:r>
            <a:r>
              <a:rPr lang="en-US" u="sng" dirty="0" smtClean="0"/>
              <a:t>)</a:t>
            </a:r>
            <a:endParaRPr lang="en-US" dirty="0"/>
          </a:p>
          <a:p>
            <a:pPr lvl="1">
              <a:buFont typeface="Arial" pitchFamily="34" charset="0"/>
              <a:buChar char="•"/>
            </a:pPr>
            <a:r>
              <a:rPr lang="en-US" dirty="0"/>
              <a:t>S</a:t>
            </a:r>
            <a:r>
              <a:rPr lang="en-US" dirty="0" smtClean="0"/>
              <a:t>tated </a:t>
            </a:r>
            <a:r>
              <a:rPr lang="en-US" dirty="0"/>
              <a:t>the classes they needed were </a:t>
            </a:r>
            <a:r>
              <a:rPr lang="en-US" dirty="0" smtClean="0"/>
              <a:t>not available </a:t>
            </a:r>
            <a:r>
              <a:rPr lang="en-US" u="sng" dirty="0"/>
              <a:t>(N = </a:t>
            </a:r>
            <a:r>
              <a:rPr lang="en-US" u="sng" dirty="0" smtClean="0"/>
              <a:t>)</a:t>
            </a:r>
            <a:endParaRPr lang="en-US" dirty="0"/>
          </a:p>
          <a:p>
            <a:pPr lvl="1">
              <a:buFont typeface="Arial" pitchFamily="34" charset="0"/>
              <a:buChar char="•"/>
            </a:pPr>
            <a:r>
              <a:rPr lang="en-US" dirty="0"/>
              <a:t>S</a:t>
            </a:r>
            <a:r>
              <a:rPr lang="en-US" dirty="0" smtClean="0"/>
              <a:t>tated family or personal reasons </a:t>
            </a:r>
            <a:r>
              <a:rPr lang="en-US" u="sng" dirty="0"/>
              <a:t>(N = </a:t>
            </a:r>
            <a:r>
              <a:rPr lang="en-US" u="sng" dirty="0" smtClean="0"/>
              <a:t>)</a:t>
            </a:r>
            <a:endParaRPr lang="en-US" dirty="0" smtClean="0"/>
          </a:p>
          <a:p>
            <a:pPr marL="457200" lvl="1" indent="0">
              <a:buNone/>
            </a:pPr>
            <a:endParaRPr lang="en-US" dirty="0" smtClean="0"/>
          </a:p>
        </p:txBody>
      </p:sp>
      <p:sp>
        <p:nvSpPr>
          <p:cNvPr id="5" name="Slide Number Placeholder 4"/>
          <p:cNvSpPr>
            <a:spLocks noGrp="1"/>
          </p:cNvSpPr>
          <p:nvPr>
            <p:ph type="sldNum" sz="quarter" idx="11"/>
          </p:nvPr>
        </p:nvSpPr>
        <p:spPr/>
        <p:txBody>
          <a:bodyPr/>
          <a:lstStyle/>
          <a:p>
            <a:fld id="{CA8C28C9-49BD-154E-81F1-36BC551BC087}" type="slidenum">
              <a:rPr lang="en-US" smtClean="0"/>
              <a:pPr/>
              <a:t>10</a:t>
            </a:fld>
            <a:endParaRPr lang="en-US" dirty="0"/>
          </a:p>
        </p:txBody>
      </p:sp>
      <p:sp>
        <p:nvSpPr>
          <p:cNvPr id="6" name="TextBox 5"/>
          <p:cNvSpPr txBox="1"/>
          <p:nvPr/>
        </p:nvSpPr>
        <p:spPr>
          <a:xfrm>
            <a:off x="0" y="6343872"/>
            <a:ext cx="3448508" cy="369332"/>
          </a:xfrm>
          <a:prstGeom prst="rect">
            <a:avLst/>
          </a:prstGeom>
          <a:noFill/>
        </p:spPr>
        <p:txBody>
          <a:bodyPr wrap="none" rtlCol="0">
            <a:spAutoFit/>
          </a:bodyPr>
          <a:lstStyle/>
          <a:p>
            <a:r>
              <a:rPr lang="en-US" b="1" dirty="0" smtClean="0">
                <a:ln w="1905"/>
                <a:solidFill>
                  <a:srgbClr val="FF0000"/>
                </a:solidFill>
                <a:effectLst>
                  <a:innerShdw blurRad="69850" dist="43180" dir="5400000">
                    <a:srgbClr val="000000">
                      <a:alpha val="65000"/>
                    </a:srgbClr>
                  </a:innerShdw>
                </a:effectLst>
              </a:rPr>
              <a:t>(Note: Order in descending order.)</a:t>
            </a:r>
            <a:endParaRPr lang="en-US" b="1" dirty="0">
              <a:ln w="1905"/>
              <a:solidFill>
                <a:srgbClr val="FF0000"/>
              </a:soli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25610262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1676400"/>
          </a:xfrm>
        </p:spPr>
        <p:txBody>
          <a:bodyPr/>
          <a:lstStyle/>
          <a:p>
            <a:r>
              <a:rPr lang="en-US" dirty="0"/>
              <a:t>College Name Findings</a:t>
            </a:r>
          </a:p>
        </p:txBody>
      </p:sp>
      <p:sp>
        <p:nvSpPr>
          <p:cNvPr id="3" name="Content Placeholder 2"/>
          <p:cNvSpPr>
            <a:spLocks noGrp="1"/>
          </p:cNvSpPr>
          <p:nvPr>
            <p:ph idx="1"/>
          </p:nvPr>
        </p:nvSpPr>
        <p:spPr>
          <a:xfrm>
            <a:off x="228600" y="1210995"/>
            <a:ext cx="8645916" cy="5390407"/>
          </a:xfrm>
        </p:spPr>
        <p:txBody>
          <a:bodyPr>
            <a:normAutofit/>
          </a:bodyPr>
          <a:lstStyle/>
          <a:p>
            <a:endPar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r>
              <a:rPr lang="en-US" u="sng" dirty="0"/>
              <a:t>92%</a:t>
            </a:r>
            <a:r>
              <a:rPr lang="en-US" dirty="0"/>
              <a:t> of respondents were Satisfied or Very Satisfied with the education and training they received at our </a:t>
            </a:r>
            <a:r>
              <a:rPr lang="en-US" dirty="0" smtClean="0"/>
              <a:t>college</a:t>
            </a:r>
            <a:endParaRPr lang="en-US" dirty="0"/>
          </a:p>
          <a:p>
            <a:endParaRPr lang="en-US" dirty="0"/>
          </a:p>
          <a:p>
            <a:pPr marL="342900" lvl="1" indent="-342900">
              <a:buFont typeface="Arial"/>
              <a:buChar char="•"/>
            </a:pPr>
            <a:r>
              <a:rPr lang="en-US" sz="3200" u="sng" dirty="0"/>
              <a:t>35%</a:t>
            </a:r>
            <a:r>
              <a:rPr lang="en-US" sz="3200" dirty="0"/>
              <a:t> indicated they transferred to a 4-year institution to pursue a </a:t>
            </a:r>
            <a:r>
              <a:rPr lang="en-US" sz="3200" dirty="0" smtClean="0"/>
              <a:t>bachelor’s degree</a:t>
            </a:r>
            <a:endParaRPr lang="en-US" sz="3200" dirty="0"/>
          </a:p>
          <a:p>
            <a:pPr marL="342900" lvl="1" indent="-342900">
              <a:buFont typeface="Arial"/>
              <a:buChar char="•"/>
            </a:pPr>
            <a:endParaRPr lang="en-US" sz="3200" dirty="0"/>
          </a:p>
          <a:p>
            <a:pPr marL="342900" lvl="1" indent="-342900">
              <a:buFont typeface="Arial"/>
              <a:buChar char="•"/>
            </a:pPr>
            <a:r>
              <a:rPr lang="en-US" sz="3200" u="sng" dirty="0"/>
              <a:t>75%</a:t>
            </a:r>
            <a:r>
              <a:rPr lang="en-US" sz="3200" dirty="0"/>
              <a:t> of respondents are employed for </a:t>
            </a:r>
            <a:r>
              <a:rPr lang="en-US" sz="3200" dirty="0" smtClean="0"/>
              <a:t>pay</a:t>
            </a:r>
            <a:endParaRPr lang="en-US" sz="3200" dirty="0"/>
          </a:p>
          <a:p>
            <a:endParaRPr lang="en-US" dirty="0" smtClean="0"/>
          </a:p>
          <a:p>
            <a:endParaRPr lang="en-US" dirty="0" smtClean="0"/>
          </a:p>
        </p:txBody>
      </p:sp>
      <p:sp>
        <p:nvSpPr>
          <p:cNvPr id="5" name="Slide Number Placeholder 4"/>
          <p:cNvSpPr>
            <a:spLocks noGrp="1"/>
          </p:cNvSpPr>
          <p:nvPr>
            <p:ph type="sldNum" sz="quarter" idx="11"/>
          </p:nvPr>
        </p:nvSpPr>
        <p:spPr/>
        <p:txBody>
          <a:bodyPr/>
          <a:lstStyle/>
          <a:p>
            <a:fld id="{CA8C28C9-49BD-154E-81F1-36BC551BC087}" type="slidenum">
              <a:rPr lang="en-US" smtClean="0"/>
              <a:pPr/>
              <a:t>11</a:t>
            </a:fld>
            <a:endParaRPr lang="en-US" dirty="0"/>
          </a:p>
        </p:txBody>
      </p:sp>
    </p:spTree>
    <p:extLst>
      <p:ext uri="{BB962C8B-B14F-4D97-AF65-F5344CB8AC3E}">
        <p14:creationId xmlns:p14="http://schemas.microsoft.com/office/powerpoint/2010/main" val="26286542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061" y="-161864"/>
            <a:ext cx="7391400" cy="1295400"/>
          </a:xfrm>
        </p:spPr>
        <p:txBody>
          <a:bodyPr/>
          <a:lstStyle/>
          <a:p>
            <a:r>
              <a:rPr lang="en-US" dirty="0"/>
              <a:t>College Name Findings</a:t>
            </a:r>
          </a:p>
        </p:txBody>
      </p:sp>
      <p:sp>
        <p:nvSpPr>
          <p:cNvPr id="3" name="Content Placeholder 2"/>
          <p:cNvSpPr>
            <a:spLocks noGrp="1"/>
          </p:cNvSpPr>
          <p:nvPr>
            <p:ph idx="1"/>
          </p:nvPr>
        </p:nvSpPr>
        <p:spPr>
          <a:xfrm>
            <a:off x="457200" y="1106518"/>
            <a:ext cx="8153400" cy="606597"/>
          </a:xfrm>
        </p:spPr>
        <p:txBody>
          <a:bodyPr>
            <a:normAutofit fontScale="85000" lnSpcReduction="10000"/>
          </a:bodyPr>
          <a:lstStyle/>
          <a:p>
            <a:pPr marL="0" indent="0" algn="ctr">
              <a:buNone/>
            </a:pPr>
            <a:r>
              <a:rPr lang="en-US" sz="2800" dirty="0" smtClean="0"/>
              <a:t>Respondents reported their current </a:t>
            </a:r>
            <a:r>
              <a:rPr lang="en-US" sz="2800" dirty="0"/>
              <a:t>e</a:t>
            </a:r>
            <a:r>
              <a:rPr lang="en-US" sz="2800" dirty="0" smtClean="0"/>
              <a:t>mployment status to be:</a:t>
            </a:r>
            <a:endParaRPr lang="en-US" sz="2800" dirty="0"/>
          </a:p>
        </p:txBody>
      </p:sp>
      <p:sp>
        <p:nvSpPr>
          <p:cNvPr id="5" name="Slide Number Placeholder 4"/>
          <p:cNvSpPr>
            <a:spLocks noGrp="1"/>
          </p:cNvSpPr>
          <p:nvPr>
            <p:ph type="sldNum" sz="quarter" idx="11"/>
          </p:nvPr>
        </p:nvSpPr>
        <p:spPr/>
        <p:txBody>
          <a:bodyPr/>
          <a:lstStyle/>
          <a:p>
            <a:fld id="{CA8C28C9-49BD-154E-81F1-36BC551BC087}" type="slidenum">
              <a:rPr lang="en-US" smtClean="0"/>
              <a:pPr/>
              <a:t>12</a:t>
            </a:fld>
            <a:endParaRPr lang="en-US" dirty="0"/>
          </a:p>
        </p:txBody>
      </p:sp>
      <p:sp>
        <p:nvSpPr>
          <p:cNvPr id="7" name="TextBox 6"/>
          <p:cNvSpPr txBox="1"/>
          <p:nvPr/>
        </p:nvSpPr>
        <p:spPr>
          <a:xfrm>
            <a:off x="0" y="6356350"/>
            <a:ext cx="9070945" cy="369332"/>
          </a:xfrm>
          <a:prstGeom prst="rect">
            <a:avLst/>
          </a:prstGeom>
          <a:noFill/>
        </p:spPr>
        <p:txBody>
          <a:bodyPr wrap="none" rtlCol="0">
            <a:spAutoFit/>
          </a:bodyPr>
          <a:lstStyle/>
          <a:p>
            <a:r>
              <a:rPr lang="en-US" b="1" dirty="0" smtClean="0">
                <a:ln w="1905"/>
                <a:solidFill>
                  <a:srgbClr val="FF0000"/>
                </a:solidFill>
                <a:effectLst>
                  <a:innerShdw blurRad="69850" dist="43180" dir="5400000">
                    <a:srgbClr val="000000">
                      <a:alpha val="65000"/>
                    </a:srgbClr>
                  </a:innerShdw>
                </a:effectLst>
              </a:rPr>
              <a:t>(Note: Right click on graph, edit data, </a:t>
            </a:r>
            <a:r>
              <a:rPr lang="en-US" b="1" dirty="0">
                <a:ln w="1905"/>
                <a:solidFill>
                  <a:srgbClr val="FF0000"/>
                </a:solidFill>
                <a:effectLst>
                  <a:innerShdw blurRad="69850" dist="43180" dir="5400000">
                    <a:srgbClr val="000000">
                      <a:alpha val="65000"/>
                    </a:srgbClr>
                  </a:innerShdw>
                </a:effectLst>
              </a:rPr>
              <a:t>E</a:t>
            </a:r>
            <a:r>
              <a:rPr lang="en-US" b="1" dirty="0" smtClean="0">
                <a:ln w="1905"/>
                <a:solidFill>
                  <a:srgbClr val="FF0000"/>
                </a:solidFill>
                <a:effectLst>
                  <a:innerShdw blurRad="69850" dist="43180" dir="5400000">
                    <a:srgbClr val="000000">
                      <a:alpha val="65000"/>
                    </a:srgbClr>
                  </a:innerShdw>
                </a:effectLst>
              </a:rPr>
              <a:t>xcel file will open, make changes to percents in Excel.</a:t>
            </a:r>
            <a:endParaRPr lang="en-US" b="1" dirty="0">
              <a:ln w="1905"/>
              <a:solidFill>
                <a:srgbClr val="FF0000"/>
              </a:solidFill>
              <a:effectLst>
                <a:innerShdw blurRad="69850" dist="43180" dir="5400000">
                  <a:srgbClr val="000000">
                    <a:alpha val="65000"/>
                  </a:srgbClr>
                </a:innerShdw>
              </a:effectLst>
            </a:endParaRPr>
          </a:p>
        </p:txBody>
      </p:sp>
      <p:graphicFrame>
        <p:nvGraphicFramePr>
          <p:cNvPr id="8" name="Chart 7"/>
          <p:cNvGraphicFramePr/>
          <p:nvPr>
            <p:extLst>
              <p:ext uri="{D42A27DB-BD31-4B8C-83A1-F6EECF244321}">
                <p14:modId xmlns:p14="http://schemas.microsoft.com/office/powerpoint/2010/main" val="2129803556"/>
              </p:ext>
            </p:extLst>
          </p:nvPr>
        </p:nvGraphicFramePr>
        <p:xfrm>
          <a:off x="718434" y="1713115"/>
          <a:ext cx="7617726" cy="47377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215822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0267" y="-228600"/>
            <a:ext cx="8229600" cy="1676400"/>
          </a:xfrm>
        </p:spPr>
        <p:txBody>
          <a:bodyPr/>
          <a:lstStyle/>
          <a:p>
            <a:r>
              <a:rPr lang="en-US" dirty="0"/>
              <a:t>College Name Findings</a:t>
            </a:r>
          </a:p>
        </p:txBody>
      </p:sp>
      <p:sp>
        <p:nvSpPr>
          <p:cNvPr id="3" name="Content Placeholder 2"/>
          <p:cNvSpPr>
            <a:spLocks noGrp="1"/>
          </p:cNvSpPr>
          <p:nvPr>
            <p:ph idx="1"/>
          </p:nvPr>
        </p:nvSpPr>
        <p:spPr>
          <a:xfrm>
            <a:off x="228600" y="1210995"/>
            <a:ext cx="8645916" cy="5390407"/>
          </a:xfrm>
        </p:spPr>
        <p:txBody>
          <a:bodyPr>
            <a:normAutofit/>
          </a:bodyPr>
          <a:lstStyle/>
          <a:p>
            <a:r>
              <a:rPr lang="en-US" dirty="0" smtClean="0"/>
              <a:t>Currently employed respondents reported how closely related their current job is to their field of study:</a:t>
            </a:r>
          </a:p>
          <a:p>
            <a:pPr lvl="1"/>
            <a:r>
              <a:rPr lang="en-US" u="sng" dirty="0" smtClean="0"/>
              <a:t>20</a:t>
            </a:r>
            <a:r>
              <a:rPr lang="en-US" u="sng" dirty="0"/>
              <a:t>%</a:t>
            </a:r>
            <a:r>
              <a:rPr lang="en-US" dirty="0"/>
              <a:t> reported </a:t>
            </a:r>
            <a:r>
              <a:rPr lang="en-US" b="1" dirty="0"/>
              <a:t>very close</a:t>
            </a:r>
            <a:r>
              <a:rPr lang="en-US" dirty="0"/>
              <a:t> – </a:t>
            </a:r>
            <a:r>
              <a:rPr lang="en-US" dirty="0" smtClean="0"/>
              <a:t>My </a:t>
            </a:r>
            <a:r>
              <a:rPr lang="en-US" dirty="0"/>
              <a:t>current job is in the same field as my coursework/training</a:t>
            </a:r>
          </a:p>
          <a:p>
            <a:pPr lvl="1"/>
            <a:r>
              <a:rPr lang="en-US" u="sng" dirty="0"/>
              <a:t>20%</a:t>
            </a:r>
            <a:r>
              <a:rPr lang="en-US" dirty="0"/>
              <a:t> reported </a:t>
            </a:r>
            <a:r>
              <a:rPr lang="en-US" b="1" dirty="0"/>
              <a:t>close</a:t>
            </a:r>
            <a:r>
              <a:rPr lang="en-US" dirty="0"/>
              <a:t> – I </a:t>
            </a:r>
            <a:r>
              <a:rPr lang="en-US" dirty="0" smtClean="0"/>
              <a:t>use </a:t>
            </a:r>
            <a:r>
              <a:rPr lang="en-US" dirty="0"/>
              <a:t>what I learned in my coursework and training even though I am not working in the exact field</a:t>
            </a:r>
          </a:p>
          <a:p>
            <a:pPr lvl="1"/>
            <a:r>
              <a:rPr lang="en-US" u="sng" dirty="0"/>
              <a:t>20%</a:t>
            </a:r>
            <a:r>
              <a:rPr lang="en-US" dirty="0"/>
              <a:t> </a:t>
            </a:r>
            <a:r>
              <a:rPr lang="en-US" dirty="0" smtClean="0"/>
              <a:t>reported </a:t>
            </a:r>
            <a:r>
              <a:rPr lang="en-US" b="1" dirty="0" smtClean="0"/>
              <a:t>not close </a:t>
            </a:r>
            <a:r>
              <a:rPr lang="en-US" dirty="0" smtClean="0"/>
              <a:t>– My studies and training are not at all related to my current job</a:t>
            </a:r>
          </a:p>
        </p:txBody>
      </p:sp>
      <p:sp>
        <p:nvSpPr>
          <p:cNvPr id="5" name="Slide Number Placeholder 4"/>
          <p:cNvSpPr>
            <a:spLocks noGrp="1"/>
          </p:cNvSpPr>
          <p:nvPr>
            <p:ph type="sldNum" sz="quarter" idx="11"/>
          </p:nvPr>
        </p:nvSpPr>
        <p:spPr/>
        <p:txBody>
          <a:bodyPr/>
          <a:lstStyle/>
          <a:p>
            <a:fld id="{CA8C28C9-49BD-154E-81F1-36BC551BC087}" type="slidenum">
              <a:rPr lang="en-US" smtClean="0"/>
              <a:pPr/>
              <a:t>13</a:t>
            </a:fld>
            <a:endParaRPr lang="en-US" dirty="0"/>
          </a:p>
        </p:txBody>
      </p:sp>
      <p:sp>
        <p:nvSpPr>
          <p:cNvPr id="6" name="TextBox 5"/>
          <p:cNvSpPr txBox="1"/>
          <p:nvPr/>
        </p:nvSpPr>
        <p:spPr>
          <a:xfrm>
            <a:off x="0" y="6343872"/>
            <a:ext cx="3448508" cy="369332"/>
          </a:xfrm>
          <a:prstGeom prst="rect">
            <a:avLst/>
          </a:prstGeom>
          <a:noFill/>
        </p:spPr>
        <p:txBody>
          <a:bodyPr wrap="none" rtlCol="0">
            <a:spAutoFit/>
          </a:bodyPr>
          <a:lstStyle/>
          <a:p>
            <a:r>
              <a:rPr lang="en-US" b="1" dirty="0" smtClean="0">
                <a:ln w="1905"/>
                <a:solidFill>
                  <a:srgbClr val="FF0000"/>
                </a:solidFill>
                <a:effectLst>
                  <a:innerShdw blurRad="69850" dist="43180" dir="5400000">
                    <a:srgbClr val="000000">
                      <a:alpha val="65000"/>
                    </a:srgbClr>
                  </a:innerShdw>
                </a:effectLst>
              </a:rPr>
              <a:t>(Note: Order in descending order.)</a:t>
            </a:r>
            <a:endParaRPr lang="en-US" b="1" dirty="0">
              <a:ln w="1905"/>
              <a:solidFill>
                <a:srgbClr val="FF0000"/>
              </a:soli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7681173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4100" y="-228600"/>
            <a:ext cx="7391400" cy="1295400"/>
          </a:xfrm>
        </p:spPr>
        <p:txBody>
          <a:bodyPr/>
          <a:lstStyle/>
          <a:p>
            <a:r>
              <a:rPr lang="en-US" dirty="0"/>
              <a:t>College Name Findings</a:t>
            </a:r>
          </a:p>
        </p:txBody>
      </p:sp>
      <p:sp>
        <p:nvSpPr>
          <p:cNvPr id="3" name="Content Placeholder 2"/>
          <p:cNvSpPr>
            <a:spLocks noGrp="1"/>
          </p:cNvSpPr>
          <p:nvPr>
            <p:ph idx="1"/>
          </p:nvPr>
        </p:nvSpPr>
        <p:spPr>
          <a:xfrm>
            <a:off x="227277" y="974904"/>
            <a:ext cx="8610600" cy="812401"/>
          </a:xfrm>
        </p:spPr>
        <p:txBody>
          <a:bodyPr>
            <a:normAutofit fontScale="77500" lnSpcReduction="20000"/>
          </a:bodyPr>
          <a:lstStyle/>
          <a:p>
            <a:pPr marL="0" indent="0" algn="ctr">
              <a:buNone/>
            </a:pPr>
            <a:r>
              <a:rPr lang="en-US" dirty="0" smtClean="0"/>
              <a:t>Respondents reported their work </a:t>
            </a:r>
            <a:r>
              <a:rPr lang="en-US" dirty="0"/>
              <a:t>status before and after</a:t>
            </a:r>
            <a:endParaRPr lang="en-US" dirty="0" smtClean="0"/>
          </a:p>
          <a:p>
            <a:pPr marL="0" indent="0" algn="ctr">
              <a:buNone/>
            </a:pPr>
            <a:r>
              <a:rPr lang="en-US" dirty="0" smtClean="0"/>
              <a:t>studies/training</a:t>
            </a:r>
            <a:endParaRPr lang="en-US" dirty="0"/>
          </a:p>
        </p:txBody>
      </p:sp>
      <p:sp>
        <p:nvSpPr>
          <p:cNvPr id="6" name="Slide Number Placeholder 5"/>
          <p:cNvSpPr>
            <a:spLocks noGrp="1"/>
          </p:cNvSpPr>
          <p:nvPr>
            <p:ph type="sldNum" sz="quarter" idx="11"/>
          </p:nvPr>
        </p:nvSpPr>
        <p:spPr/>
        <p:txBody>
          <a:bodyPr/>
          <a:lstStyle/>
          <a:p>
            <a:fld id="{CA8C28C9-49BD-154E-81F1-36BC551BC087}" type="slidenum">
              <a:rPr lang="en-US" smtClean="0"/>
              <a:pPr/>
              <a:t>14</a:t>
            </a:fld>
            <a:endParaRPr lang="en-US" dirty="0"/>
          </a:p>
        </p:txBody>
      </p:sp>
      <p:sp>
        <p:nvSpPr>
          <p:cNvPr id="9" name="TextBox 8"/>
          <p:cNvSpPr txBox="1"/>
          <p:nvPr/>
        </p:nvSpPr>
        <p:spPr>
          <a:xfrm>
            <a:off x="0" y="6488668"/>
            <a:ext cx="9077998" cy="369332"/>
          </a:xfrm>
          <a:prstGeom prst="rect">
            <a:avLst/>
          </a:prstGeom>
          <a:noFill/>
        </p:spPr>
        <p:txBody>
          <a:bodyPr wrap="none" rtlCol="0">
            <a:spAutoFit/>
          </a:bodyPr>
          <a:lstStyle/>
          <a:p>
            <a:r>
              <a:rPr lang="en-US" b="1" dirty="0" smtClean="0">
                <a:ln w="1905"/>
                <a:solidFill>
                  <a:srgbClr val="FF0000"/>
                </a:solidFill>
                <a:effectLst>
                  <a:innerShdw blurRad="69850" dist="43180" dir="5400000">
                    <a:srgbClr val="000000">
                      <a:alpha val="65000"/>
                    </a:srgbClr>
                  </a:innerShdw>
                </a:effectLst>
              </a:rPr>
              <a:t>(Note: Right click on graph, edit data, </a:t>
            </a:r>
            <a:r>
              <a:rPr lang="en-US" b="1" dirty="0">
                <a:ln w="1905"/>
                <a:solidFill>
                  <a:srgbClr val="FF0000"/>
                </a:solidFill>
                <a:effectLst>
                  <a:innerShdw blurRad="69850" dist="43180" dir="5400000">
                    <a:srgbClr val="000000">
                      <a:alpha val="65000"/>
                    </a:srgbClr>
                  </a:innerShdw>
                </a:effectLst>
              </a:rPr>
              <a:t>E</a:t>
            </a:r>
            <a:r>
              <a:rPr lang="en-US" b="1" dirty="0" smtClean="0">
                <a:ln w="1905"/>
                <a:solidFill>
                  <a:srgbClr val="FF0000"/>
                </a:solidFill>
                <a:effectLst>
                  <a:innerShdw blurRad="69850" dist="43180" dir="5400000">
                    <a:srgbClr val="000000">
                      <a:alpha val="65000"/>
                    </a:srgbClr>
                  </a:innerShdw>
                </a:effectLst>
              </a:rPr>
              <a:t>xcel file will open, make changes to percents in </a:t>
            </a:r>
            <a:r>
              <a:rPr lang="en-US" b="1" dirty="0">
                <a:ln w="1905"/>
                <a:solidFill>
                  <a:srgbClr val="FF0000"/>
                </a:solidFill>
                <a:effectLst>
                  <a:innerShdw blurRad="69850" dist="43180" dir="5400000">
                    <a:srgbClr val="000000">
                      <a:alpha val="65000"/>
                    </a:srgbClr>
                  </a:innerShdw>
                </a:effectLst>
              </a:rPr>
              <a:t>E</a:t>
            </a:r>
            <a:r>
              <a:rPr lang="en-US" b="1" dirty="0" smtClean="0">
                <a:ln w="1905"/>
                <a:solidFill>
                  <a:srgbClr val="FF0000"/>
                </a:solidFill>
                <a:effectLst>
                  <a:innerShdw blurRad="69850" dist="43180" dir="5400000">
                    <a:srgbClr val="000000">
                      <a:alpha val="65000"/>
                    </a:srgbClr>
                  </a:innerShdw>
                </a:effectLst>
              </a:rPr>
              <a:t>xcel.</a:t>
            </a:r>
            <a:endParaRPr lang="en-US" b="1" dirty="0">
              <a:ln w="1905"/>
              <a:solidFill>
                <a:srgbClr val="FF0000"/>
              </a:solidFill>
              <a:effectLst>
                <a:innerShdw blurRad="69850" dist="43180" dir="5400000">
                  <a:srgbClr val="000000">
                    <a:alpha val="65000"/>
                  </a:srgbClr>
                </a:innerShdw>
              </a:effectLst>
            </a:endParaRPr>
          </a:p>
        </p:txBody>
      </p:sp>
      <p:graphicFrame>
        <p:nvGraphicFramePr>
          <p:cNvPr id="7" name="Chart 6"/>
          <p:cNvGraphicFramePr/>
          <p:nvPr>
            <p:extLst>
              <p:ext uri="{D42A27DB-BD31-4B8C-83A1-F6EECF244321}">
                <p14:modId xmlns:p14="http://schemas.microsoft.com/office/powerpoint/2010/main" val="3944996272"/>
              </p:ext>
            </p:extLst>
          </p:nvPr>
        </p:nvGraphicFramePr>
        <p:xfrm>
          <a:off x="376701" y="1713984"/>
          <a:ext cx="8461175" cy="49593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664637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7787" y="-228600"/>
            <a:ext cx="7391400" cy="1295400"/>
          </a:xfrm>
        </p:spPr>
        <p:txBody>
          <a:bodyPr/>
          <a:lstStyle/>
          <a:p>
            <a:r>
              <a:rPr lang="en-US" dirty="0"/>
              <a:t>College Name Findings</a:t>
            </a:r>
          </a:p>
        </p:txBody>
      </p:sp>
      <p:sp>
        <p:nvSpPr>
          <p:cNvPr id="3" name="Content Placeholder 2"/>
          <p:cNvSpPr>
            <a:spLocks noGrp="1"/>
          </p:cNvSpPr>
          <p:nvPr>
            <p:ph idx="1"/>
          </p:nvPr>
        </p:nvSpPr>
        <p:spPr>
          <a:xfrm>
            <a:off x="132895" y="891940"/>
            <a:ext cx="8904049" cy="1441441"/>
          </a:xfrm>
        </p:spPr>
        <p:txBody>
          <a:bodyPr>
            <a:normAutofit/>
          </a:bodyPr>
          <a:lstStyle/>
          <a:p>
            <a:r>
              <a:rPr lang="en-US" sz="2600" dirty="0" smtClean="0"/>
              <a:t>The hourly wage of degree/certificate earners </a:t>
            </a:r>
            <a:r>
              <a:rPr lang="en-US" sz="2600" b="1" i="1" u="sng" dirty="0"/>
              <a:t>i</a:t>
            </a:r>
            <a:r>
              <a:rPr lang="en-US" sz="2600" b="1" i="1" u="sng" dirty="0" smtClean="0"/>
              <a:t>ncreased</a:t>
            </a:r>
            <a:r>
              <a:rPr lang="en-US" sz="2600" b="1" i="1" dirty="0" smtClean="0"/>
              <a:t> </a:t>
            </a:r>
            <a:r>
              <a:rPr lang="en-US" sz="2600" dirty="0" smtClean="0"/>
              <a:t>from </a:t>
            </a:r>
            <a:r>
              <a:rPr lang="en-US" sz="2600" u="sng" dirty="0" smtClean="0"/>
              <a:t>$17.78</a:t>
            </a:r>
            <a:r>
              <a:rPr lang="en-US" sz="2600" dirty="0" smtClean="0"/>
              <a:t> before their studies </a:t>
            </a:r>
            <a:r>
              <a:rPr lang="en-US" sz="2600" dirty="0"/>
              <a:t>to </a:t>
            </a:r>
            <a:r>
              <a:rPr lang="en-US" sz="2600" u="sng" dirty="0" smtClean="0"/>
              <a:t>($24.79) </a:t>
            </a:r>
            <a:r>
              <a:rPr lang="en-US" sz="2600" dirty="0" smtClean="0"/>
              <a:t>after completing a degree or certificate</a:t>
            </a:r>
            <a:endParaRPr lang="en-US" sz="2600" u="sng" dirty="0"/>
          </a:p>
        </p:txBody>
      </p:sp>
      <p:sp>
        <p:nvSpPr>
          <p:cNvPr id="6" name="Slide Number Placeholder 5"/>
          <p:cNvSpPr>
            <a:spLocks noGrp="1"/>
          </p:cNvSpPr>
          <p:nvPr>
            <p:ph type="sldNum" sz="quarter" idx="11"/>
          </p:nvPr>
        </p:nvSpPr>
        <p:spPr/>
        <p:txBody>
          <a:bodyPr/>
          <a:lstStyle/>
          <a:p>
            <a:fld id="{CA8C28C9-49BD-154E-81F1-36BC551BC087}" type="slidenum">
              <a:rPr lang="en-US" smtClean="0"/>
              <a:pPr/>
              <a:t>15</a:t>
            </a:fld>
            <a:endParaRPr lang="en-US" dirty="0"/>
          </a:p>
        </p:txBody>
      </p:sp>
      <p:sp>
        <p:nvSpPr>
          <p:cNvPr id="8" name="TextBox 7"/>
          <p:cNvSpPr txBox="1"/>
          <p:nvPr/>
        </p:nvSpPr>
        <p:spPr>
          <a:xfrm>
            <a:off x="0" y="6488668"/>
            <a:ext cx="8962197" cy="369332"/>
          </a:xfrm>
          <a:prstGeom prst="rect">
            <a:avLst/>
          </a:prstGeom>
          <a:noFill/>
        </p:spPr>
        <p:txBody>
          <a:bodyPr wrap="none" rtlCol="0">
            <a:spAutoFit/>
          </a:bodyPr>
          <a:lstStyle/>
          <a:p>
            <a:r>
              <a:rPr lang="en-US" b="1" dirty="0" smtClean="0">
                <a:ln w="1905"/>
                <a:solidFill>
                  <a:srgbClr val="FF0000"/>
                </a:solidFill>
                <a:effectLst>
                  <a:innerShdw blurRad="69850" dist="43180" dir="5400000">
                    <a:srgbClr val="000000">
                      <a:alpha val="65000"/>
                    </a:srgbClr>
                  </a:innerShdw>
                </a:effectLst>
              </a:rPr>
              <a:t>(Note: Right click on graph, edit data, </a:t>
            </a:r>
            <a:r>
              <a:rPr lang="en-US" b="1" dirty="0">
                <a:ln w="1905"/>
                <a:solidFill>
                  <a:srgbClr val="FF0000"/>
                </a:solidFill>
                <a:effectLst>
                  <a:innerShdw blurRad="69850" dist="43180" dir="5400000">
                    <a:srgbClr val="000000">
                      <a:alpha val="65000"/>
                    </a:srgbClr>
                  </a:innerShdw>
                </a:effectLst>
              </a:rPr>
              <a:t>E</a:t>
            </a:r>
            <a:r>
              <a:rPr lang="en-US" b="1" dirty="0" smtClean="0">
                <a:ln w="1905"/>
                <a:solidFill>
                  <a:srgbClr val="FF0000"/>
                </a:solidFill>
                <a:effectLst>
                  <a:innerShdw blurRad="69850" dist="43180" dir="5400000">
                    <a:srgbClr val="000000">
                      <a:alpha val="65000"/>
                    </a:srgbClr>
                  </a:innerShdw>
                </a:effectLst>
              </a:rPr>
              <a:t>xcel file will open, make changes to percents in Excel.</a:t>
            </a:r>
            <a:endParaRPr lang="en-US" b="1" dirty="0">
              <a:ln w="1905"/>
              <a:solidFill>
                <a:srgbClr val="FF0000"/>
              </a:solidFill>
              <a:effectLst>
                <a:innerShdw blurRad="69850" dist="43180" dir="5400000">
                  <a:srgbClr val="000000">
                    <a:alpha val="65000"/>
                  </a:srgbClr>
                </a:innerShdw>
              </a:effectLst>
            </a:endParaRPr>
          </a:p>
        </p:txBody>
      </p:sp>
      <p:graphicFrame>
        <p:nvGraphicFramePr>
          <p:cNvPr id="9" name="Chart 8"/>
          <p:cNvGraphicFramePr/>
          <p:nvPr>
            <p:extLst>
              <p:ext uri="{D42A27DB-BD31-4B8C-83A1-F6EECF244321}">
                <p14:modId xmlns:p14="http://schemas.microsoft.com/office/powerpoint/2010/main" val="3618880128"/>
              </p:ext>
            </p:extLst>
          </p:nvPr>
        </p:nvGraphicFramePr>
        <p:xfrm>
          <a:off x="747787" y="2127742"/>
          <a:ext cx="7391399" cy="436092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955696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1676400"/>
          </a:xfrm>
        </p:spPr>
        <p:txBody>
          <a:bodyPr/>
          <a:lstStyle/>
          <a:p>
            <a:r>
              <a:rPr lang="en-US" dirty="0" smtClean="0"/>
              <a:t>Findings</a:t>
            </a:r>
            <a:endParaRPr lang="en-US" dirty="0"/>
          </a:p>
        </p:txBody>
      </p:sp>
      <p:sp>
        <p:nvSpPr>
          <p:cNvPr id="3" name="Content Placeholder 2"/>
          <p:cNvSpPr>
            <a:spLocks noGrp="1"/>
          </p:cNvSpPr>
          <p:nvPr>
            <p:ph idx="1"/>
          </p:nvPr>
        </p:nvSpPr>
        <p:spPr>
          <a:xfrm>
            <a:off x="228600" y="1210995"/>
            <a:ext cx="8645916" cy="5510480"/>
          </a:xfrm>
        </p:spPr>
        <p:txBody>
          <a:bodyPr>
            <a:normAutofit/>
          </a:bodyPr>
          <a:lstStyle/>
          <a:p>
            <a:r>
              <a:rPr lang="en-US" dirty="0" smtClean="0"/>
              <a:t>Respondents reported the impact of their coursework on their employment:</a:t>
            </a:r>
            <a:endParaRPr lang="en-US" dirty="0"/>
          </a:p>
          <a:p>
            <a:pPr lvl="1">
              <a:buFont typeface="Courier New" panose="02070309020205020404" pitchFamily="49" charset="0"/>
              <a:buChar char="o"/>
            </a:pPr>
            <a:r>
              <a:rPr lang="en-US" dirty="0"/>
              <a:t>I</a:t>
            </a:r>
            <a:r>
              <a:rPr lang="en-US" dirty="0" smtClean="0"/>
              <a:t>t </a:t>
            </a:r>
            <a:r>
              <a:rPr lang="en-US" dirty="0"/>
              <a:t>enabled them to learn a skill to stay in their </a:t>
            </a:r>
            <a:r>
              <a:rPr lang="en-US" dirty="0" smtClean="0"/>
              <a:t>job </a:t>
            </a:r>
            <a:r>
              <a:rPr lang="en-US" u="sng" dirty="0" smtClean="0"/>
              <a:t>(N = )</a:t>
            </a:r>
            <a:endParaRPr lang="en-US" u="sng" dirty="0"/>
          </a:p>
          <a:p>
            <a:pPr lvl="1">
              <a:buFont typeface="Courier New" panose="02070309020205020404" pitchFamily="49" charset="0"/>
              <a:buChar char="o"/>
            </a:pPr>
            <a:r>
              <a:rPr lang="en-US" dirty="0"/>
              <a:t>E</a:t>
            </a:r>
            <a:r>
              <a:rPr lang="en-US" dirty="0" smtClean="0"/>
              <a:t>nabled </a:t>
            </a:r>
            <a:r>
              <a:rPr lang="en-US" dirty="0"/>
              <a:t>them to learn skills to get a </a:t>
            </a:r>
            <a:r>
              <a:rPr lang="en-US" dirty="0" smtClean="0"/>
              <a:t>promotion </a:t>
            </a:r>
            <a:r>
              <a:rPr lang="en-US" u="sng" dirty="0"/>
              <a:t>(N = )</a:t>
            </a:r>
            <a:endParaRPr lang="en-US" dirty="0"/>
          </a:p>
          <a:p>
            <a:pPr lvl="1">
              <a:buFont typeface="Courier New" panose="02070309020205020404" pitchFamily="49" charset="0"/>
              <a:buChar char="o"/>
            </a:pPr>
            <a:r>
              <a:rPr lang="en-US" dirty="0"/>
              <a:t>E</a:t>
            </a:r>
            <a:r>
              <a:rPr lang="en-US" dirty="0" smtClean="0"/>
              <a:t>nabled </a:t>
            </a:r>
            <a:r>
              <a:rPr lang="en-US" dirty="0"/>
              <a:t>them to start their own </a:t>
            </a:r>
            <a:r>
              <a:rPr lang="en-US" dirty="0" smtClean="0"/>
              <a:t>business </a:t>
            </a:r>
            <a:r>
              <a:rPr lang="en-US" u="sng" dirty="0"/>
              <a:t>(N = )</a:t>
            </a:r>
            <a:endParaRPr lang="en-US" dirty="0"/>
          </a:p>
          <a:p>
            <a:pPr lvl="1">
              <a:buFont typeface="Courier New" panose="02070309020205020404" pitchFamily="49" charset="0"/>
              <a:buChar char="o"/>
            </a:pPr>
            <a:r>
              <a:rPr lang="en-US" dirty="0"/>
              <a:t>E</a:t>
            </a:r>
            <a:r>
              <a:rPr lang="en-US" dirty="0" smtClean="0"/>
              <a:t>nabled </a:t>
            </a:r>
            <a:r>
              <a:rPr lang="en-US" dirty="0"/>
              <a:t>them to learn skills to get a job at a </a:t>
            </a:r>
            <a:r>
              <a:rPr lang="en-US" dirty="0" smtClean="0"/>
              <a:t>new organization </a:t>
            </a:r>
            <a:r>
              <a:rPr lang="en-US" u="sng" dirty="0"/>
              <a:t>(N = )</a:t>
            </a:r>
            <a:endParaRPr lang="en-US" dirty="0"/>
          </a:p>
          <a:p>
            <a:pPr lvl="1">
              <a:buFont typeface="Courier New" panose="02070309020205020404" pitchFamily="49" charset="0"/>
              <a:buChar char="o"/>
            </a:pPr>
            <a:r>
              <a:rPr lang="en-US" dirty="0"/>
              <a:t>P</a:t>
            </a:r>
            <a:r>
              <a:rPr lang="en-US" dirty="0" smtClean="0"/>
              <a:t>repared </a:t>
            </a:r>
            <a:r>
              <a:rPr lang="en-US" dirty="0"/>
              <a:t>them for a possible new </a:t>
            </a:r>
            <a:r>
              <a:rPr lang="en-US" dirty="0" smtClean="0"/>
              <a:t>job </a:t>
            </a:r>
            <a:r>
              <a:rPr lang="en-US" u="sng" dirty="0"/>
              <a:t>(N = )</a:t>
            </a:r>
            <a:endParaRPr lang="en-US" dirty="0"/>
          </a:p>
          <a:p>
            <a:pPr lvl="1">
              <a:buFont typeface="Courier New" panose="02070309020205020404" pitchFamily="49" charset="0"/>
              <a:buChar char="o"/>
            </a:pPr>
            <a:r>
              <a:rPr lang="en-US" dirty="0"/>
              <a:t>H</a:t>
            </a:r>
            <a:r>
              <a:rPr lang="en-US" dirty="0" smtClean="0"/>
              <a:t>ad </a:t>
            </a:r>
            <a:r>
              <a:rPr lang="en-US" dirty="0"/>
              <a:t>no impact on their </a:t>
            </a:r>
            <a:r>
              <a:rPr lang="en-US" dirty="0" smtClean="0"/>
              <a:t>employment </a:t>
            </a:r>
            <a:r>
              <a:rPr lang="en-US" u="sng" dirty="0"/>
              <a:t>(N = )</a:t>
            </a:r>
            <a:endParaRPr lang="en-US" dirty="0"/>
          </a:p>
        </p:txBody>
      </p:sp>
      <p:sp>
        <p:nvSpPr>
          <p:cNvPr id="5" name="Slide Number Placeholder 4"/>
          <p:cNvSpPr>
            <a:spLocks noGrp="1"/>
          </p:cNvSpPr>
          <p:nvPr>
            <p:ph type="sldNum" sz="quarter" idx="11"/>
          </p:nvPr>
        </p:nvSpPr>
        <p:spPr/>
        <p:txBody>
          <a:bodyPr/>
          <a:lstStyle/>
          <a:p>
            <a:fld id="{CA8C28C9-49BD-154E-81F1-36BC551BC087}" type="slidenum">
              <a:rPr lang="en-US" smtClean="0"/>
              <a:pPr/>
              <a:t>16</a:t>
            </a:fld>
            <a:endParaRPr lang="en-US" dirty="0"/>
          </a:p>
        </p:txBody>
      </p:sp>
    </p:spTree>
    <p:extLst>
      <p:ext uri="{BB962C8B-B14F-4D97-AF65-F5344CB8AC3E}">
        <p14:creationId xmlns:p14="http://schemas.microsoft.com/office/powerpoint/2010/main" val="17626728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1676400"/>
          </a:xfrm>
        </p:spPr>
        <p:txBody>
          <a:bodyPr/>
          <a:lstStyle/>
          <a:p>
            <a:r>
              <a:rPr lang="en-US" dirty="0" smtClean="0"/>
              <a:t>Discussion Questions</a:t>
            </a:r>
            <a:endParaRPr lang="en-US" dirty="0"/>
          </a:p>
        </p:txBody>
      </p:sp>
      <p:sp>
        <p:nvSpPr>
          <p:cNvPr id="3" name="Content Placeholder 2"/>
          <p:cNvSpPr>
            <a:spLocks noGrp="1"/>
          </p:cNvSpPr>
          <p:nvPr>
            <p:ph idx="1"/>
          </p:nvPr>
        </p:nvSpPr>
        <p:spPr>
          <a:xfrm>
            <a:off x="228600" y="1210995"/>
            <a:ext cx="8645916" cy="5390407"/>
          </a:xfrm>
        </p:spPr>
        <p:txBody>
          <a:bodyPr>
            <a:normAutofit fontScale="92500" lnSpcReduction="20000"/>
          </a:bodyPr>
          <a:lstStyle/>
          <a:p>
            <a:pPr lvl="0"/>
            <a:r>
              <a:rPr lang="en-US" dirty="0"/>
              <a:t>How can these findings be incorporated into our current planning processes? If not already, how can they be incorporated into our program review or SLO processes for CTE programs?</a:t>
            </a:r>
          </a:p>
          <a:p>
            <a:pPr lvl="0"/>
            <a:r>
              <a:rPr lang="en-US" dirty="0"/>
              <a:t>How can we dig deeper into these results to better understand our CTE student population? What else do we want to know about them that we did not find out in the survey? How can we capture this information? Then, how can we use it?</a:t>
            </a:r>
          </a:p>
          <a:p>
            <a:pPr lvl="0"/>
            <a:r>
              <a:rPr lang="en-US" dirty="0"/>
              <a:t>How can we use the information we have to inform changes in our current practices? What changes can be made this year, over the next year, over the next five years? </a:t>
            </a:r>
          </a:p>
        </p:txBody>
      </p:sp>
      <p:sp>
        <p:nvSpPr>
          <p:cNvPr id="5" name="Slide Number Placeholder 4"/>
          <p:cNvSpPr>
            <a:spLocks noGrp="1"/>
          </p:cNvSpPr>
          <p:nvPr>
            <p:ph type="sldNum" sz="quarter" idx="11"/>
          </p:nvPr>
        </p:nvSpPr>
        <p:spPr/>
        <p:txBody>
          <a:bodyPr/>
          <a:lstStyle/>
          <a:p>
            <a:fld id="{CA8C28C9-49BD-154E-81F1-36BC551BC087}" type="slidenum">
              <a:rPr lang="en-US" smtClean="0"/>
              <a:pPr/>
              <a:t>17</a:t>
            </a:fld>
            <a:endParaRPr lang="en-US" dirty="0"/>
          </a:p>
        </p:txBody>
      </p:sp>
      <p:sp>
        <p:nvSpPr>
          <p:cNvPr id="7" name="TextBox 6"/>
          <p:cNvSpPr txBox="1"/>
          <p:nvPr/>
        </p:nvSpPr>
        <p:spPr>
          <a:xfrm>
            <a:off x="1" y="6165502"/>
            <a:ext cx="8924260" cy="646331"/>
          </a:xfrm>
          <a:prstGeom prst="rect">
            <a:avLst/>
          </a:prstGeom>
          <a:noFill/>
        </p:spPr>
        <p:txBody>
          <a:bodyPr wrap="square" rtlCol="0">
            <a:spAutoFit/>
          </a:bodyPr>
          <a:lstStyle/>
          <a:p>
            <a:r>
              <a:rPr lang="en-US" b="1" dirty="0" smtClean="0">
                <a:ln w="1905"/>
                <a:solidFill>
                  <a:srgbClr val="FF0000"/>
                </a:solidFill>
                <a:effectLst>
                  <a:innerShdw blurRad="69850" dist="43180" dir="5400000">
                    <a:srgbClr val="000000">
                      <a:alpha val="65000"/>
                    </a:srgbClr>
                  </a:innerShdw>
                </a:effectLst>
              </a:rPr>
              <a:t>(Note: These are possible discussion questions that can be included or removed based on your audience.</a:t>
            </a:r>
            <a:endParaRPr lang="en-US" b="1" dirty="0">
              <a:ln w="1905"/>
              <a:solidFill>
                <a:srgbClr val="FF0000"/>
              </a:soli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5630908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1676400"/>
          </a:xfrm>
        </p:spPr>
        <p:txBody>
          <a:bodyPr/>
          <a:lstStyle/>
          <a:p>
            <a:r>
              <a:rPr lang="en-US" dirty="0" smtClean="0"/>
              <a:t>Questions?</a:t>
            </a:r>
            <a:endParaRPr lang="en-US" dirty="0"/>
          </a:p>
        </p:txBody>
      </p:sp>
      <p:sp>
        <p:nvSpPr>
          <p:cNvPr id="3" name="Content Placeholder 2"/>
          <p:cNvSpPr>
            <a:spLocks noGrp="1"/>
          </p:cNvSpPr>
          <p:nvPr>
            <p:ph idx="1"/>
          </p:nvPr>
        </p:nvSpPr>
        <p:spPr>
          <a:xfrm>
            <a:off x="228600" y="1210995"/>
            <a:ext cx="8645916" cy="5390407"/>
          </a:xfrm>
        </p:spPr>
        <p:txBody>
          <a:bodyPr>
            <a:normAutofit/>
          </a:bodyPr>
          <a:lstStyle/>
          <a:p>
            <a:pPr marL="0" indent="0">
              <a:buNone/>
            </a:pPr>
            <a:r>
              <a:rPr lang="en-US" i="1" dirty="0" smtClean="0"/>
              <a:t>&lt;Your Name and Contact Information&gt;</a:t>
            </a:r>
          </a:p>
          <a:p>
            <a:pPr marL="0" indent="0">
              <a:buNone/>
            </a:pPr>
            <a:endParaRPr lang="en-US" dirty="0" smtClean="0"/>
          </a:p>
          <a:p>
            <a:pPr marL="0" indent="0">
              <a:buNone/>
            </a:pPr>
            <a:r>
              <a:rPr lang="en-US" b="1" dirty="0" smtClean="0"/>
              <a:t>Additional Resources</a:t>
            </a:r>
            <a:endParaRPr lang="en-US" b="1" dirty="0"/>
          </a:p>
          <a:p>
            <a:pPr marL="0" indent="0">
              <a:buNone/>
            </a:pPr>
            <a:r>
              <a:rPr lang="en-US" sz="2800" dirty="0" smtClean="0">
                <a:hlinkClick r:id="rId3"/>
              </a:rPr>
              <a:t>http://</a:t>
            </a:r>
            <a:r>
              <a:rPr lang="en-US" sz="2800" dirty="0" smtClean="0">
                <a:hlinkClick r:id="rId3"/>
              </a:rPr>
              <a:t>cteos.santarosa.edu</a:t>
            </a:r>
            <a:r>
              <a:rPr lang="en-US" sz="2800" dirty="0" smtClean="0"/>
              <a:t> </a:t>
            </a:r>
            <a:endParaRPr lang="en-US" sz="2800" dirty="0" smtClean="0"/>
          </a:p>
          <a:p>
            <a:pPr marL="0" indent="0">
              <a:buNone/>
            </a:pPr>
            <a:r>
              <a:rPr lang="en-US" sz="2800" dirty="0">
                <a:hlinkClick r:id="rId4"/>
              </a:rPr>
              <a:t>https://</a:t>
            </a:r>
            <a:r>
              <a:rPr lang="en-US" sz="2800" dirty="0" smtClean="0">
                <a:hlinkClick r:id="rId4"/>
              </a:rPr>
              <a:t>www.calpassplus.org/Launchboard/Home.aspx</a:t>
            </a:r>
            <a:r>
              <a:rPr lang="en-US" sz="2800" dirty="0" smtClean="0"/>
              <a:t> </a:t>
            </a:r>
            <a:endParaRPr lang="en-US" sz="2800" dirty="0" smtClean="0"/>
          </a:p>
        </p:txBody>
      </p:sp>
      <p:sp>
        <p:nvSpPr>
          <p:cNvPr id="5" name="Slide Number Placeholder 4"/>
          <p:cNvSpPr>
            <a:spLocks noGrp="1"/>
          </p:cNvSpPr>
          <p:nvPr>
            <p:ph type="sldNum" sz="quarter" idx="11"/>
          </p:nvPr>
        </p:nvSpPr>
        <p:spPr/>
        <p:txBody>
          <a:bodyPr/>
          <a:lstStyle/>
          <a:p>
            <a:fld id="{CA8C28C9-49BD-154E-81F1-36BC551BC087}" type="slidenum">
              <a:rPr lang="en-US" smtClean="0"/>
              <a:pPr/>
              <a:t>18</a:t>
            </a:fld>
            <a:endParaRPr lang="en-US" dirty="0"/>
          </a:p>
        </p:txBody>
      </p:sp>
    </p:spTree>
    <p:extLst>
      <p:ext uri="{BB962C8B-B14F-4D97-AF65-F5344CB8AC3E}">
        <p14:creationId xmlns:p14="http://schemas.microsoft.com/office/powerpoint/2010/main" val="34462875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4464798" y="4648200"/>
            <a:ext cx="4222001" cy="1219200"/>
          </a:xfrm>
        </p:spPr>
        <p:txBody>
          <a:bodyPr/>
          <a:lstStyle/>
          <a:p>
            <a:pPr algn="l">
              <a:lnSpc>
                <a:spcPct val="120000"/>
              </a:lnSpc>
            </a:pPr>
            <a:r>
              <a:rPr lang="en-US" sz="2400" b="1" i="1" dirty="0" smtClean="0">
                <a:solidFill>
                  <a:schemeClr val="tx1">
                    <a:lumMod val="65000"/>
                    <a:lumOff val="35000"/>
                  </a:schemeClr>
                </a:solidFill>
                <a:latin typeface="Arial" charset="0"/>
                <a:ea typeface="ＭＳ Ｐゴシック" charset="0"/>
                <a:cs typeface="ＭＳ Ｐゴシック" charset="0"/>
              </a:rPr>
              <a:t>Your Name</a:t>
            </a:r>
            <a:br>
              <a:rPr lang="en-US" sz="2400" b="1" i="1" dirty="0" smtClean="0">
                <a:solidFill>
                  <a:schemeClr val="tx1">
                    <a:lumMod val="65000"/>
                    <a:lumOff val="35000"/>
                  </a:schemeClr>
                </a:solidFill>
                <a:latin typeface="Arial" charset="0"/>
                <a:ea typeface="ＭＳ Ｐゴシック" charset="0"/>
                <a:cs typeface="ＭＳ Ｐゴシック" charset="0"/>
              </a:rPr>
            </a:br>
            <a:r>
              <a:rPr lang="en-US" sz="2400" b="1" i="1" dirty="0" smtClean="0">
                <a:solidFill>
                  <a:schemeClr val="tx1">
                    <a:lumMod val="65000"/>
                    <a:lumOff val="35000"/>
                  </a:schemeClr>
                </a:solidFill>
                <a:latin typeface="Arial" charset="0"/>
                <a:ea typeface="ＭＳ Ｐゴシック" charset="0"/>
                <a:cs typeface="ＭＳ Ｐゴシック" charset="0"/>
              </a:rPr>
              <a:t>Date</a:t>
            </a:r>
          </a:p>
        </p:txBody>
      </p:sp>
      <p:sp>
        <p:nvSpPr>
          <p:cNvPr id="3" name="Title 2"/>
          <p:cNvSpPr>
            <a:spLocks noGrp="1"/>
          </p:cNvSpPr>
          <p:nvPr>
            <p:ph type="ctrTitle"/>
          </p:nvPr>
        </p:nvSpPr>
        <p:spPr>
          <a:xfrm>
            <a:off x="688391" y="604673"/>
            <a:ext cx="7998408" cy="3061656"/>
          </a:xfrm>
        </p:spPr>
        <p:txBody>
          <a:bodyPr>
            <a:normAutofit fontScale="90000"/>
          </a:bodyPr>
          <a:lstStyle/>
          <a:p>
            <a:r>
              <a:rPr lang="en-US" sz="5400" dirty="0" smtClean="0"/>
              <a:t>Career and Technical Education (CTE) Employment Outcomes Survey - </a:t>
            </a:r>
            <a:r>
              <a:rPr lang="en-US" sz="5400" dirty="0" smtClean="0"/>
              <a:t>2017</a:t>
            </a:r>
            <a:r>
              <a:rPr lang="en-US" sz="4400" dirty="0" smtClean="0"/>
              <a:t/>
            </a:r>
            <a:br>
              <a:rPr lang="en-US" sz="4400" dirty="0" smtClean="0"/>
            </a:br>
            <a:r>
              <a:rPr lang="en-US" sz="4400" dirty="0" smtClean="0"/>
              <a:t/>
            </a:r>
            <a:br>
              <a:rPr lang="en-US" sz="4400" dirty="0" smtClean="0"/>
            </a:br>
            <a:r>
              <a:rPr lang="en-US" sz="4400" i="1" dirty="0" smtClean="0"/>
              <a:t>&lt;</a:t>
            </a:r>
            <a:r>
              <a:rPr lang="en-US" i="1" dirty="0" smtClean="0"/>
              <a:t>College Name&gt;</a:t>
            </a:r>
            <a:r>
              <a:rPr lang="en-US" sz="4400" i="1" dirty="0" smtClean="0"/>
              <a:t> </a:t>
            </a:r>
            <a:endParaRPr lang="en-US" sz="4400" i="1" dirty="0"/>
          </a:p>
        </p:txBody>
      </p:sp>
    </p:spTree>
    <p:extLst>
      <p:ext uri="{BB962C8B-B14F-4D97-AF65-F5344CB8AC3E}">
        <p14:creationId xmlns:p14="http://schemas.microsoft.com/office/powerpoint/2010/main" val="977672377"/>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1086805"/>
          </a:xfrm>
        </p:spPr>
        <p:txBody>
          <a:bodyPr>
            <a:normAutofit/>
          </a:bodyPr>
          <a:lstStyle/>
          <a:p>
            <a:r>
              <a:rPr lang="en-US" dirty="0" smtClean="0"/>
              <a:t>CTE Programs</a:t>
            </a:r>
            <a:endParaRPr lang="en-US" dirty="0"/>
          </a:p>
        </p:txBody>
      </p:sp>
      <p:sp>
        <p:nvSpPr>
          <p:cNvPr id="3" name="Content Placeholder 2"/>
          <p:cNvSpPr>
            <a:spLocks noGrp="1"/>
          </p:cNvSpPr>
          <p:nvPr>
            <p:ph idx="1"/>
          </p:nvPr>
        </p:nvSpPr>
        <p:spPr>
          <a:xfrm>
            <a:off x="314796" y="1309067"/>
            <a:ext cx="8477773" cy="4281545"/>
          </a:xfrm>
        </p:spPr>
        <p:txBody>
          <a:bodyPr numCol="2">
            <a:normAutofit fontScale="40000" lnSpcReduction="20000"/>
          </a:bodyPr>
          <a:lstStyle/>
          <a:p>
            <a:r>
              <a:rPr lang="en-US" sz="5900" dirty="0" smtClean="0"/>
              <a:t>Accounting</a:t>
            </a:r>
          </a:p>
          <a:p>
            <a:r>
              <a:rPr lang="en-US" sz="5900" dirty="0" smtClean="0"/>
              <a:t>Administration of Justice</a:t>
            </a:r>
          </a:p>
          <a:p>
            <a:r>
              <a:rPr lang="en-US" sz="5900" dirty="0" smtClean="0"/>
              <a:t>Auto Technology</a:t>
            </a:r>
          </a:p>
          <a:p>
            <a:r>
              <a:rPr lang="en-US" sz="5900" dirty="0" smtClean="0"/>
              <a:t>Business Administration</a:t>
            </a:r>
          </a:p>
          <a:p>
            <a:r>
              <a:rPr lang="en-US" sz="5900" dirty="0" smtClean="0"/>
              <a:t>Child Development</a:t>
            </a:r>
          </a:p>
          <a:p>
            <a:r>
              <a:rPr lang="en-US" sz="5900" dirty="0" smtClean="0"/>
              <a:t>Computer-Aided Design</a:t>
            </a:r>
          </a:p>
          <a:p>
            <a:r>
              <a:rPr lang="en-US" sz="5900" dirty="0" smtClean="0"/>
              <a:t>Environmental Studies</a:t>
            </a:r>
          </a:p>
          <a:p>
            <a:r>
              <a:rPr lang="en-US" sz="5900" dirty="0" smtClean="0"/>
              <a:t>Film/TV Production</a:t>
            </a:r>
          </a:p>
          <a:p>
            <a:r>
              <a:rPr lang="en-US" sz="5900" dirty="0" smtClean="0"/>
              <a:t>Graphic and Interactive Design</a:t>
            </a:r>
          </a:p>
          <a:p>
            <a:r>
              <a:rPr lang="en-US" sz="5900" dirty="0" smtClean="0"/>
              <a:t>Health Technologies</a:t>
            </a:r>
          </a:p>
          <a:p>
            <a:endParaRPr lang="en-US" sz="5900" dirty="0" smtClean="0"/>
          </a:p>
          <a:p>
            <a:r>
              <a:rPr lang="en-US" sz="5900" dirty="0" smtClean="0"/>
              <a:t>Management</a:t>
            </a:r>
          </a:p>
          <a:p>
            <a:r>
              <a:rPr lang="en-US" sz="5900" dirty="0" smtClean="0"/>
              <a:t>Marketing</a:t>
            </a:r>
          </a:p>
          <a:p>
            <a:r>
              <a:rPr lang="en-US" sz="5900" dirty="0" smtClean="0"/>
              <a:t>Medical Lab Technology</a:t>
            </a:r>
          </a:p>
          <a:p>
            <a:r>
              <a:rPr lang="en-US" sz="5900" dirty="0" smtClean="0"/>
              <a:t>Nursing</a:t>
            </a:r>
          </a:p>
          <a:p>
            <a:r>
              <a:rPr lang="en-US" sz="5900" dirty="0" smtClean="0"/>
              <a:t>Paralegal Studies</a:t>
            </a:r>
          </a:p>
          <a:p>
            <a:r>
              <a:rPr lang="en-US" sz="5900" dirty="0" smtClean="0"/>
              <a:t>Technical Writing</a:t>
            </a:r>
          </a:p>
          <a:p>
            <a:r>
              <a:rPr lang="en-US" sz="5900" dirty="0" smtClean="0"/>
              <a:t>Real Estate</a:t>
            </a:r>
          </a:p>
          <a:p>
            <a:pPr marL="0" indent="0">
              <a:buNone/>
            </a:pPr>
            <a:endParaRPr lang="en-US" b="1" dirty="0"/>
          </a:p>
          <a:p>
            <a:pPr marL="0" indent="0">
              <a:buNone/>
            </a:pPr>
            <a:endParaRPr lang="en-US" b="1" dirty="0" smtClean="0"/>
          </a:p>
          <a:p>
            <a:pPr marL="0" indent="0">
              <a:buNone/>
            </a:pPr>
            <a:endParaRPr lang="en-US" b="1" dirty="0"/>
          </a:p>
          <a:p>
            <a:pPr marL="0" indent="0">
              <a:buNone/>
            </a:pPr>
            <a:endParaRPr lang="en-US" dirty="0" smtClean="0"/>
          </a:p>
          <a:p>
            <a:pPr marL="0" indent="0">
              <a:buNone/>
            </a:pPr>
            <a:endParaRPr lang="en-US" dirty="0"/>
          </a:p>
        </p:txBody>
      </p:sp>
      <p:sp>
        <p:nvSpPr>
          <p:cNvPr id="6" name="TextBox 5"/>
          <p:cNvSpPr txBox="1"/>
          <p:nvPr/>
        </p:nvSpPr>
        <p:spPr>
          <a:xfrm>
            <a:off x="229245" y="5830015"/>
            <a:ext cx="8730457" cy="800219"/>
          </a:xfrm>
          <a:prstGeom prst="rect">
            <a:avLst/>
          </a:prstGeom>
          <a:noFill/>
        </p:spPr>
        <p:txBody>
          <a:bodyPr wrap="square" rtlCol="0">
            <a:spAutoFit/>
          </a:bodyPr>
          <a:lstStyle/>
          <a:p>
            <a:r>
              <a:rPr lang="en-US" sz="1400" b="1" dirty="0" smtClean="0">
                <a:ln w="1905"/>
                <a:solidFill>
                  <a:srgbClr val="FF0000"/>
                </a:solidFill>
                <a:effectLst>
                  <a:innerShdw blurRad="69850" dist="43180" dir="5400000">
                    <a:srgbClr val="000000">
                      <a:alpha val="65000"/>
                    </a:srgbClr>
                  </a:innerShdw>
                </a:effectLst>
              </a:rPr>
              <a:t>Note: Update list with CTE programs at your college and highlight those programs that participated in the survey, to familiarize your audience to your programs. </a:t>
            </a:r>
          </a:p>
          <a:p>
            <a:endParaRPr lang="en-US" dirty="0"/>
          </a:p>
        </p:txBody>
      </p:sp>
    </p:spTree>
    <p:extLst>
      <p:ext uri="{BB962C8B-B14F-4D97-AF65-F5344CB8AC3E}">
        <p14:creationId xmlns:p14="http://schemas.microsoft.com/office/powerpoint/2010/main" val="34783747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489"/>
            <a:ext cx="8229600" cy="1143000"/>
          </a:xfrm>
        </p:spPr>
        <p:txBody>
          <a:bodyPr/>
          <a:lstStyle/>
          <a:p>
            <a:r>
              <a:rPr lang="en-US" dirty="0" smtClean="0"/>
              <a:t>Background</a:t>
            </a:r>
            <a:endParaRPr lang="en-US" dirty="0"/>
          </a:p>
        </p:txBody>
      </p:sp>
      <p:sp>
        <p:nvSpPr>
          <p:cNvPr id="3" name="Content Placeholder 2"/>
          <p:cNvSpPr>
            <a:spLocks noGrp="1"/>
          </p:cNvSpPr>
          <p:nvPr>
            <p:ph idx="1"/>
          </p:nvPr>
        </p:nvSpPr>
        <p:spPr>
          <a:xfrm>
            <a:off x="233916" y="1226288"/>
            <a:ext cx="8754140" cy="5358810"/>
          </a:xfrm>
        </p:spPr>
        <p:txBody>
          <a:bodyPr>
            <a:normAutofit fontScale="70000" lnSpcReduction="20000"/>
          </a:bodyPr>
          <a:lstStyle/>
          <a:p>
            <a:pPr marL="0" indent="0">
              <a:buNone/>
            </a:pPr>
            <a:r>
              <a:rPr lang="en-US" b="1" dirty="0" smtClean="0"/>
              <a:t>Purpose:</a:t>
            </a:r>
            <a:r>
              <a:rPr lang="en-US" dirty="0" smtClean="0"/>
              <a:t> To provide </a:t>
            </a:r>
            <a:r>
              <a:rPr lang="en-US" dirty="0"/>
              <a:t>information on employment outcomes for students who have participated in career technical education (CTE) programs at California community </a:t>
            </a:r>
            <a:r>
              <a:rPr lang="en-US" dirty="0" smtClean="0"/>
              <a:t>colleges.</a:t>
            </a:r>
          </a:p>
          <a:p>
            <a:pPr marL="0" indent="0">
              <a:buNone/>
            </a:pPr>
            <a:endParaRPr lang="en-US" dirty="0"/>
          </a:p>
          <a:p>
            <a:pPr marL="0" indent="0">
              <a:buNone/>
            </a:pPr>
            <a:r>
              <a:rPr lang="en-US" b="1" dirty="0" smtClean="0"/>
              <a:t>Research Questions: </a:t>
            </a:r>
          </a:p>
          <a:p>
            <a:r>
              <a:rPr lang="en-US" dirty="0" smtClean="0"/>
              <a:t>Do students become </a:t>
            </a:r>
            <a:r>
              <a:rPr lang="en-US" dirty="0"/>
              <a:t>employed within their field of </a:t>
            </a:r>
            <a:r>
              <a:rPr lang="en-US" dirty="0" smtClean="0"/>
              <a:t>study? </a:t>
            </a:r>
          </a:p>
          <a:p>
            <a:r>
              <a:rPr lang="en-US" dirty="0" smtClean="0"/>
              <a:t>Does </a:t>
            </a:r>
            <a:r>
              <a:rPr lang="en-US" dirty="0"/>
              <a:t>community college coursework positively affected their earning </a:t>
            </a:r>
            <a:r>
              <a:rPr lang="en-US" dirty="0" smtClean="0"/>
              <a:t>potential? </a:t>
            </a:r>
          </a:p>
          <a:p>
            <a:r>
              <a:rPr lang="en-US" dirty="0" smtClean="0"/>
              <a:t>Why do students drop </a:t>
            </a:r>
            <a:r>
              <a:rPr lang="en-US" dirty="0"/>
              <a:t>out of CTE </a:t>
            </a:r>
            <a:r>
              <a:rPr lang="en-US" dirty="0" smtClean="0"/>
              <a:t>programs? </a:t>
            </a:r>
          </a:p>
          <a:p>
            <a:pPr marL="0" indent="0">
              <a:buNone/>
            </a:pPr>
            <a:endParaRPr lang="en-US" dirty="0"/>
          </a:p>
          <a:p>
            <a:pPr marL="0" indent="0">
              <a:buNone/>
            </a:pPr>
            <a:r>
              <a:rPr lang="en-US" b="1" dirty="0" smtClean="0"/>
              <a:t>Survey Development: </a:t>
            </a:r>
            <a:r>
              <a:rPr lang="en-US" dirty="0" smtClean="0"/>
              <a:t>The </a:t>
            </a:r>
            <a:r>
              <a:rPr lang="en-US" dirty="0"/>
              <a:t>RP Group partnered with the Bay Area Community College Consortium and practitioners from around the state to develop a universally available survey methodology. </a:t>
            </a:r>
            <a:r>
              <a:rPr lang="en-US" dirty="0" smtClean="0"/>
              <a:t>The </a:t>
            </a:r>
            <a:r>
              <a:rPr lang="en-US" dirty="0"/>
              <a:t>survey is based on completer and leaver surveys that have been conducted at several colleges and was tested through a </a:t>
            </a:r>
            <a:r>
              <a:rPr lang="en-US" dirty="0" smtClean="0"/>
              <a:t>pilot study.</a:t>
            </a:r>
            <a:endParaRPr lang="en-US" dirty="0"/>
          </a:p>
        </p:txBody>
      </p:sp>
    </p:spTree>
    <p:extLst>
      <p:ext uri="{BB962C8B-B14F-4D97-AF65-F5344CB8AC3E}">
        <p14:creationId xmlns:p14="http://schemas.microsoft.com/office/powerpoint/2010/main" val="950487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10777"/>
            <a:ext cx="8458200" cy="879306"/>
          </a:xfrm>
        </p:spPr>
        <p:txBody>
          <a:bodyPr/>
          <a:lstStyle/>
          <a:p>
            <a:r>
              <a:rPr lang="en-US" dirty="0" smtClean="0"/>
              <a:t>CTE Employment Outcomes Survey</a:t>
            </a:r>
            <a:endParaRPr lang="en-US" dirty="0"/>
          </a:p>
        </p:txBody>
      </p:sp>
      <p:sp>
        <p:nvSpPr>
          <p:cNvPr id="3" name="Content Placeholder 2"/>
          <p:cNvSpPr>
            <a:spLocks noGrp="1"/>
          </p:cNvSpPr>
          <p:nvPr>
            <p:ph idx="1"/>
          </p:nvPr>
        </p:nvSpPr>
        <p:spPr>
          <a:xfrm>
            <a:off x="228600" y="1248833"/>
            <a:ext cx="8686800" cy="5238749"/>
          </a:xfrm>
        </p:spPr>
        <p:txBody>
          <a:bodyPr>
            <a:normAutofit/>
          </a:bodyPr>
          <a:lstStyle/>
          <a:p>
            <a:pPr marL="0" indent="0">
              <a:buNone/>
            </a:pPr>
            <a:r>
              <a:rPr lang="en-US" b="1" dirty="0" smtClean="0"/>
              <a:t>Methodology</a:t>
            </a:r>
          </a:p>
          <a:p>
            <a:pPr>
              <a:buFont typeface="Arial" pitchFamily="34" charset="0"/>
              <a:buChar char="•"/>
            </a:pPr>
            <a:r>
              <a:rPr lang="en-US" dirty="0" smtClean="0"/>
              <a:t>Surveys sent to skills-building students if they met one or more of the following criteria in </a:t>
            </a:r>
            <a:r>
              <a:rPr lang="en-US" dirty="0" smtClean="0"/>
              <a:t>2014-2015:</a:t>
            </a:r>
            <a:endParaRPr lang="en-US" dirty="0" smtClean="0"/>
          </a:p>
          <a:p>
            <a:pPr lvl="1"/>
            <a:r>
              <a:rPr lang="en-US" dirty="0" smtClean="0"/>
              <a:t>Did </a:t>
            </a:r>
            <a:r>
              <a:rPr lang="en-US" dirty="0"/>
              <a:t>not enroll in </a:t>
            </a:r>
            <a:r>
              <a:rPr lang="en-US" dirty="0" smtClean="0"/>
              <a:t>2015-2016</a:t>
            </a:r>
            <a:endParaRPr lang="en-US" dirty="0" smtClean="0"/>
          </a:p>
          <a:p>
            <a:pPr lvl="1"/>
            <a:r>
              <a:rPr lang="en-US" dirty="0" smtClean="0"/>
              <a:t>Earned </a:t>
            </a:r>
            <a:r>
              <a:rPr lang="en-US" dirty="0"/>
              <a:t>a certificate of 6 or more </a:t>
            </a:r>
            <a:r>
              <a:rPr lang="en-US" dirty="0" smtClean="0"/>
              <a:t>units</a:t>
            </a:r>
            <a:endParaRPr lang="en-US" dirty="0"/>
          </a:p>
          <a:p>
            <a:pPr lvl="1"/>
            <a:r>
              <a:rPr lang="en-US" dirty="0" smtClean="0"/>
              <a:t>Earned </a:t>
            </a:r>
            <a:r>
              <a:rPr lang="en-US" dirty="0"/>
              <a:t>a vocational degree </a:t>
            </a:r>
            <a:endParaRPr lang="en-US" dirty="0" smtClean="0"/>
          </a:p>
          <a:p>
            <a:pPr lvl="1"/>
            <a:r>
              <a:rPr lang="en-US" dirty="0" smtClean="0"/>
              <a:t>Earned </a:t>
            </a:r>
            <a:r>
              <a:rPr lang="en-US" dirty="0"/>
              <a:t>9+ CTE </a:t>
            </a:r>
            <a:r>
              <a:rPr lang="en-US" dirty="0" smtClean="0"/>
              <a:t>units</a:t>
            </a:r>
          </a:p>
          <a:p>
            <a:pPr marL="0" indent="0">
              <a:buNone/>
            </a:pPr>
            <a:endParaRPr lang="en-US" sz="1100" b="1" dirty="0" smtClean="0"/>
          </a:p>
        </p:txBody>
      </p:sp>
      <p:sp>
        <p:nvSpPr>
          <p:cNvPr id="5" name="Slide Number Placeholder 4"/>
          <p:cNvSpPr>
            <a:spLocks noGrp="1"/>
          </p:cNvSpPr>
          <p:nvPr>
            <p:ph type="sldNum" sz="quarter" idx="11"/>
          </p:nvPr>
        </p:nvSpPr>
        <p:spPr/>
        <p:txBody>
          <a:bodyPr/>
          <a:lstStyle/>
          <a:p>
            <a:fld id="{CA8C28C9-49BD-154E-81F1-36BC551BC087}" type="slidenum">
              <a:rPr lang="en-US" smtClean="0"/>
              <a:pPr/>
              <a:t>5</a:t>
            </a:fld>
            <a:endParaRPr lang="en-US" dirty="0"/>
          </a:p>
        </p:txBody>
      </p:sp>
    </p:spTree>
    <p:extLst>
      <p:ext uri="{BB962C8B-B14F-4D97-AF65-F5344CB8AC3E}">
        <p14:creationId xmlns:p14="http://schemas.microsoft.com/office/powerpoint/2010/main" val="12948673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10777"/>
            <a:ext cx="8458200" cy="879306"/>
          </a:xfrm>
        </p:spPr>
        <p:txBody>
          <a:bodyPr/>
          <a:lstStyle/>
          <a:p>
            <a:r>
              <a:rPr lang="en-US" dirty="0" smtClean="0"/>
              <a:t>CTE Employment Outcomes Survey</a:t>
            </a:r>
            <a:endParaRPr lang="en-US" dirty="0"/>
          </a:p>
        </p:txBody>
      </p:sp>
      <p:sp>
        <p:nvSpPr>
          <p:cNvPr id="3" name="Content Placeholder 2"/>
          <p:cNvSpPr>
            <a:spLocks noGrp="1"/>
          </p:cNvSpPr>
          <p:nvPr>
            <p:ph idx="1"/>
          </p:nvPr>
        </p:nvSpPr>
        <p:spPr>
          <a:xfrm>
            <a:off x="228600" y="1248833"/>
            <a:ext cx="8686800" cy="5238749"/>
          </a:xfrm>
        </p:spPr>
        <p:txBody>
          <a:bodyPr>
            <a:normAutofit/>
          </a:bodyPr>
          <a:lstStyle/>
          <a:p>
            <a:pPr marL="0" indent="0">
              <a:buNone/>
            </a:pPr>
            <a:r>
              <a:rPr lang="en-US" b="1" dirty="0" smtClean="0"/>
              <a:t>Methodology</a:t>
            </a:r>
          </a:p>
          <a:p>
            <a:pPr marL="0" indent="0">
              <a:buNone/>
            </a:pPr>
            <a:endParaRPr lang="en-US" sz="1100" b="1" dirty="0" smtClean="0"/>
          </a:p>
          <a:p>
            <a:r>
              <a:rPr lang="en-US" dirty="0" smtClean="0"/>
              <a:t>Surveys were administered in early </a:t>
            </a:r>
            <a:r>
              <a:rPr lang="en-US" dirty="0" smtClean="0"/>
              <a:t>2017 </a:t>
            </a:r>
            <a:r>
              <a:rPr lang="en-US" dirty="0" smtClean="0"/>
              <a:t>by </a:t>
            </a:r>
            <a:r>
              <a:rPr lang="en-US" dirty="0" smtClean="0"/>
              <a:t>email</a:t>
            </a:r>
            <a:r>
              <a:rPr lang="en-US" dirty="0"/>
              <a:t>, </a:t>
            </a:r>
            <a:r>
              <a:rPr lang="en-US" dirty="0" smtClean="0"/>
              <a:t>then </a:t>
            </a:r>
            <a:r>
              <a:rPr lang="en-US" dirty="0" smtClean="0"/>
              <a:t>SMS text, </a:t>
            </a:r>
            <a:r>
              <a:rPr lang="en-US" dirty="0" smtClean="0"/>
              <a:t>then telephone. </a:t>
            </a:r>
            <a:r>
              <a:rPr lang="en-US" b="1" dirty="0" smtClean="0">
                <a:solidFill>
                  <a:srgbClr val="FF0000"/>
                </a:solidFill>
              </a:rPr>
              <a:t>(update with methods the survey was administered at your college)</a:t>
            </a:r>
          </a:p>
          <a:p>
            <a:pPr>
              <a:buFont typeface="Arial" pitchFamily="34" charset="0"/>
              <a:buChar char="•"/>
            </a:pPr>
            <a:endParaRPr lang="en-US" dirty="0" smtClean="0"/>
          </a:p>
          <a:p>
            <a:pPr>
              <a:buFont typeface="Arial" pitchFamily="34" charset="0"/>
              <a:buChar char="•"/>
            </a:pPr>
            <a:r>
              <a:rPr lang="en-US" dirty="0" smtClean="0"/>
              <a:t>Our total sample = </a:t>
            </a:r>
          </a:p>
          <a:p>
            <a:pPr>
              <a:buFont typeface="Arial" pitchFamily="34" charset="0"/>
              <a:buChar char="•"/>
            </a:pPr>
            <a:r>
              <a:rPr lang="en-US" dirty="0" smtClean="0"/>
              <a:t>Our college’s response rate = </a:t>
            </a:r>
          </a:p>
        </p:txBody>
      </p:sp>
      <p:sp>
        <p:nvSpPr>
          <p:cNvPr id="5" name="Slide Number Placeholder 4"/>
          <p:cNvSpPr>
            <a:spLocks noGrp="1"/>
          </p:cNvSpPr>
          <p:nvPr>
            <p:ph type="sldNum" sz="quarter" idx="11"/>
          </p:nvPr>
        </p:nvSpPr>
        <p:spPr/>
        <p:txBody>
          <a:bodyPr/>
          <a:lstStyle/>
          <a:p>
            <a:fld id="{CA8C28C9-49BD-154E-81F1-36BC551BC087}" type="slidenum">
              <a:rPr lang="en-US" smtClean="0"/>
              <a:pPr/>
              <a:t>6</a:t>
            </a:fld>
            <a:endParaRPr lang="en-US" dirty="0"/>
          </a:p>
        </p:txBody>
      </p:sp>
    </p:spTree>
    <p:extLst>
      <p:ext uri="{BB962C8B-B14F-4D97-AF65-F5344CB8AC3E}">
        <p14:creationId xmlns:p14="http://schemas.microsoft.com/office/powerpoint/2010/main" val="41393317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229600" cy="1676400"/>
          </a:xfrm>
        </p:spPr>
        <p:txBody>
          <a:bodyPr/>
          <a:lstStyle/>
          <a:p>
            <a:r>
              <a:rPr lang="en-US" dirty="0" smtClean="0"/>
              <a:t>Overall Findings – All Colleges</a:t>
            </a:r>
            <a:endParaRPr lang="en-US" dirty="0"/>
          </a:p>
        </p:txBody>
      </p:sp>
      <p:sp>
        <p:nvSpPr>
          <p:cNvPr id="3" name="Content Placeholder 2"/>
          <p:cNvSpPr>
            <a:spLocks noGrp="1"/>
          </p:cNvSpPr>
          <p:nvPr>
            <p:ph idx="1"/>
          </p:nvPr>
        </p:nvSpPr>
        <p:spPr>
          <a:xfrm>
            <a:off x="228600" y="1169035"/>
            <a:ext cx="8517692" cy="5187315"/>
          </a:xfrm>
        </p:spPr>
        <p:txBody>
          <a:bodyPr>
            <a:normAutofit lnSpcReduction="10000"/>
          </a:bodyPr>
          <a:lstStyle/>
          <a:p>
            <a:r>
              <a:rPr lang="en-US" dirty="0"/>
              <a:t>C</a:t>
            </a:r>
            <a:r>
              <a:rPr lang="en-US" dirty="0" smtClean="0"/>
              <a:t>ompleting </a:t>
            </a:r>
            <a:r>
              <a:rPr lang="en-US" dirty="0"/>
              <a:t>CTE studies and training </a:t>
            </a:r>
            <a:r>
              <a:rPr lang="en-US" dirty="0" smtClean="0"/>
              <a:t>– with </a:t>
            </a:r>
            <a:r>
              <a:rPr lang="en-US" dirty="0"/>
              <a:t>or without a </a:t>
            </a:r>
            <a:r>
              <a:rPr lang="en-US" dirty="0" smtClean="0"/>
              <a:t>credential </a:t>
            </a:r>
            <a:r>
              <a:rPr lang="en-US" dirty="0"/>
              <a:t>– has positive employment </a:t>
            </a:r>
            <a:r>
              <a:rPr lang="en-US" dirty="0" smtClean="0"/>
              <a:t>outcomes.</a:t>
            </a:r>
            <a:endParaRPr lang="en-US" dirty="0"/>
          </a:p>
          <a:p>
            <a:r>
              <a:rPr lang="en-US" dirty="0"/>
              <a:t>The majority of respondents are </a:t>
            </a:r>
            <a:r>
              <a:rPr lang="en-US" dirty="0" smtClean="0"/>
              <a:t>employed</a:t>
            </a:r>
            <a:r>
              <a:rPr lang="en-US" dirty="0"/>
              <a:t>, working in the same field as their </a:t>
            </a:r>
            <a:r>
              <a:rPr lang="en-US" dirty="0" smtClean="0"/>
              <a:t>studies, </a:t>
            </a:r>
            <a:r>
              <a:rPr lang="en-US" dirty="0"/>
              <a:t>and </a:t>
            </a:r>
            <a:r>
              <a:rPr lang="en-US" dirty="0" smtClean="0"/>
              <a:t>working full-time</a:t>
            </a:r>
            <a:r>
              <a:rPr lang="en-US" dirty="0"/>
              <a:t>.</a:t>
            </a:r>
          </a:p>
          <a:p>
            <a:r>
              <a:rPr lang="en-US" dirty="0" smtClean="0"/>
              <a:t>Respondents </a:t>
            </a:r>
            <a:r>
              <a:rPr lang="en-US" dirty="0"/>
              <a:t>saw an increase in their hourly wage after completing their studies. </a:t>
            </a:r>
            <a:endParaRPr lang="en-US" dirty="0" smtClean="0"/>
          </a:p>
          <a:p>
            <a:r>
              <a:rPr lang="en-US" dirty="0" smtClean="0"/>
              <a:t>The majority were satisfied with the education and training they received. </a:t>
            </a:r>
            <a:endParaRPr lang="en-US" dirty="0"/>
          </a:p>
          <a:p>
            <a:pPr>
              <a:buFont typeface="Arial" pitchFamily="34" charset="0"/>
              <a:buChar char="•"/>
            </a:pPr>
            <a:endParaRPr lang="en-US" sz="4000" dirty="0" smtClean="0"/>
          </a:p>
          <a:p>
            <a:pPr marL="0" indent="0">
              <a:buNone/>
            </a:pPr>
            <a:endParaRPr lang="en-US" dirty="0"/>
          </a:p>
          <a:p>
            <a:pPr marL="0" indent="0">
              <a:buNone/>
            </a:pPr>
            <a:endParaRPr lang="en-US" dirty="0"/>
          </a:p>
        </p:txBody>
      </p:sp>
      <p:sp>
        <p:nvSpPr>
          <p:cNvPr id="5" name="Slide Number Placeholder 4"/>
          <p:cNvSpPr>
            <a:spLocks noGrp="1"/>
          </p:cNvSpPr>
          <p:nvPr>
            <p:ph type="sldNum" sz="quarter" idx="11"/>
          </p:nvPr>
        </p:nvSpPr>
        <p:spPr/>
        <p:txBody>
          <a:bodyPr/>
          <a:lstStyle/>
          <a:p>
            <a:fld id="{CA8C28C9-49BD-154E-81F1-36BC551BC087}" type="slidenum">
              <a:rPr lang="en-US" smtClean="0"/>
              <a:pPr/>
              <a:t>7</a:t>
            </a:fld>
            <a:endParaRPr lang="en-US" dirty="0"/>
          </a:p>
        </p:txBody>
      </p:sp>
    </p:spTree>
    <p:extLst>
      <p:ext uri="{BB962C8B-B14F-4D97-AF65-F5344CB8AC3E}">
        <p14:creationId xmlns:p14="http://schemas.microsoft.com/office/powerpoint/2010/main" val="36413401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Findings – College Name</a:t>
            </a:r>
            <a:endParaRPr lang="en-US" dirty="0"/>
          </a:p>
        </p:txBody>
      </p:sp>
      <p:sp>
        <p:nvSpPr>
          <p:cNvPr id="4" name="Content Placeholder 3"/>
          <p:cNvSpPr txBox="1">
            <a:spLocks noGrp="1"/>
          </p:cNvSpPr>
          <p:nvPr>
            <p:ph idx="1"/>
          </p:nvPr>
        </p:nvSpPr>
        <p:spPr>
          <a:xfrm>
            <a:off x="457200" y="1600200"/>
            <a:ext cx="8229600" cy="898708"/>
          </a:xfrm>
          <a:prstGeom prst="rect">
            <a:avLst/>
          </a:prstGeom>
          <a:noFill/>
        </p:spPr>
        <p:txBody>
          <a:bodyPr wrap="square" rtlCol="0">
            <a:spAutoFit/>
          </a:bodyPr>
          <a:lstStyle/>
          <a:p>
            <a:r>
              <a:rPr lang="en-US" sz="1400" b="1" dirty="0" smtClean="0">
                <a:ln w="1905"/>
                <a:solidFill>
                  <a:srgbClr val="FF0000"/>
                </a:solidFill>
                <a:effectLst>
                  <a:innerShdw blurRad="69850" dist="43180" dir="5400000">
                    <a:srgbClr val="000000">
                      <a:alpha val="65000"/>
                    </a:srgbClr>
                  </a:innerShdw>
                </a:effectLst>
              </a:rPr>
              <a:t>Add overall findings from your college report</a:t>
            </a:r>
            <a:r>
              <a:rPr lang="en-US" sz="1400" b="1" dirty="0">
                <a:ln w="1905"/>
                <a:solidFill>
                  <a:srgbClr val="FF0000"/>
                </a:solidFill>
                <a:effectLst>
                  <a:innerShdw blurRad="69850" dist="43180" dir="5400000">
                    <a:srgbClr val="000000">
                      <a:alpha val="65000"/>
                    </a:srgbClr>
                  </a:innerShdw>
                </a:effectLst>
              </a:rPr>
              <a:t> </a:t>
            </a:r>
            <a:r>
              <a:rPr lang="en-US" sz="1400" b="1" dirty="0" smtClean="0">
                <a:ln w="1905"/>
                <a:solidFill>
                  <a:srgbClr val="FF0000"/>
                </a:solidFill>
                <a:effectLst>
                  <a:innerShdw blurRad="69850" dist="43180" dir="5400000">
                    <a:srgbClr val="000000">
                      <a:alpha val="65000"/>
                    </a:srgbClr>
                  </a:innerShdw>
                </a:effectLst>
              </a:rPr>
              <a:t>here.</a:t>
            </a:r>
          </a:p>
          <a:p>
            <a:endParaRPr lang="en-US" dirty="0"/>
          </a:p>
        </p:txBody>
      </p:sp>
    </p:spTree>
    <p:extLst>
      <p:ext uri="{BB962C8B-B14F-4D97-AF65-F5344CB8AC3E}">
        <p14:creationId xmlns:p14="http://schemas.microsoft.com/office/powerpoint/2010/main" val="2870340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850" y="-161864"/>
            <a:ext cx="7391400" cy="1295400"/>
          </a:xfrm>
        </p:spPr>
        <p:txBody>
          <a:bodyPr/>
          <a:lstStyle/>
          <a:p>
            <a:r>
              <a:rPr lang="en-US" dirty="0"/>
              <a:t>College </a:t>
            </a:r>
            <a:r>
              <a:rPr lang="en-US" dirty="0" smtClean="0"/>
              <a:t>Name Findings</a:t>
            </a:r>
            <a:endParaRPr lang="en-US" dirty="0"/>
          </a:p>
        </p:txBody>
      </p:sp>
      <p:sp>
        <p:nvSpPr>
          <p:cNvPr id="3" name="Content Placeholder 2"/>
          <p:cNvSpPr>
            <a:spLocks noGrp="1"/>
          </p:cNvSpPr>
          <p:nvPr>
            <p:ph idx="1"/>
          </p:nvPr>
        </p:nvSpPr>
        <p:spPr>
          <a:xfrm>
            <a:off x="256584" y="987732"/>
            <a:ext cx="8569894" cy="905300"/>
          </a:xfrm>
        </p:spPr>
        <p:txBody>
          <a:bodyPr>
            <a:normAutofit fontScale="55000" lnSpcReduction="20000"/>
          </a:bodyPr>
          <a:lstStyle/>
          <a:p>
            <a:pPr algn="ctr"/>
            <a:r>
              <a:rPr lang="en-US" sz="4000" u="sng" dirty="0"/>
              <a:t> 67% </a:t>
            </a:r>
            <a:r>
              <a:rPr lang="en-US" sz="4000" dirty="0"/>
              <a:t>of respondents stated their primary reason for attending college was to earn a certificate or degree (with or without transfer</a:t>
            </a:r>
            <a:r>
              <a:rPr lang="en-US" sz="4000" dirty="0" smtClean="0"/>
              <a:t>)</a:t>
            </a:r>
            <a:endParaRPr lang="en-US" sz="4000" dirty="0"/>
          </a:p>
          <a:p>
            <a:pPr algn="ctr"/>
            <a:endParaRPr lang="en-US" sz="2800" dirty="0"/>
          </a:p>
        </p:txBody>
      </p:sp>
      <p:sp>
        <p:nvSpPr>
          <p:cNvPr id="5" name="Slide Number Placeholder 4"/>
          <p:cNvSpPr>
            <a:spLocks noGrp="1"/>
          </p:cNvSpPr>
          <p:nvPr>
            <p:ph type="sldNum" sz="quarter" idx="11"/>
          </p:nvPr>
        </p:nvSpPr>
        <p:spPr/>
        <p:txBody>
          <a:bodyPr/>
          <a:lstStyle/>
          <a:p>
            <a:fld id="{CA8C28C9-49BD-154E-81F1-36BC551BC087}" type="slidenum">
              <a:rPr lang="en-US" smtClean="0"/>
              <a:pPr/>
              <a:t>9</a:t>
            </a:fld>
            <a:endParaRPr lang="en-US" dirty="0"/>
          </a:p>
        </p:txBody>
      </p:sp>
      <p:graphicFrame>
        <p:nvGraphicFramePr>
          <p:cNvPr id="4" name="Chart 3"/>
          <p:cNvGraphicFramePr/>
          <p:nvPr>
            <p:extLst>
              <p:ext uri="{D42A27DB-BD31-4B8C-83A1-F6EECF244321}">
                <p14:modId xmlns:p14="http://schemas.microsoft.com/office/powerpoint/2010/main" val="2196824543"/>
              </p:ext>
            </p:extLst>
          </p:nvPr>
        </p:nvGraphicFramePr>
        <p:xfrm>
          <a:off x="641459" y="1706082"/>
          <a:ext cx="7835791" cy="4650268"/>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0" y="6356350"/>
            <a:ext cx="9070945" cy="369332"/>
          </a:xfrm>
          <a:prstGeom prst="rect">
            <a:avLst/>
          </a:prstGeom>
          <a:noFill/>
        </p:spPr>
        <p:txBody>
          <a:bodyPr wrap="none" rtlCol="0">
            <a:spAutoFit/>
          </a:bodyPr>
          <a:lstStyle/>
          <a:p>
            <a:r>
              <a:rPr lang="en-US" b="1" dirty="0" smtClean="0">
                <a:ln w="1905"/>
                <a:solidFill>
                  <a:srgbClr val="FF0000"/>
                </a:solidFill>
                <a:effectLst>
                  <a:innerShdw blurRad="69850" dist="43180" dir="5400000">
                    <a:srgbClr val="000000">
                      <a:alpha val="65000"/>
                    </a:srgbClr>
                  </a:innerShdw>
                </a:effectLst>
              </a:rPr>
              <a:t>(Note: Right click on graph, edit data, </a:t>
            </a:r>
            <a:r>
              <a:rPr lang="en-US" b="1" dirty="0">
                <a:ln w="1905"/>
                <a:solidFill>
                  <a:srgbClr val="FF0000"/>
                </a:solidFill>
                <a:effectLst>
                  <a:innerShdw blurRad="69850" dist="43180" dir="5400000">
                    <a:srgbClr val="000000">
                      <a:alpha val="65000"/>
                    </a:srgbClr>
                  </a:innerShdw>
                </a:effectLst>
              </a:rPr>
              <a:t>E</a:t>
            </a:r>
            <a:r>
              <a:rPr lang="en-US" b="1" dirty="0" smtClean="0">
                <a:ln w="1905"/>
                <a:solidFill>
                  <a:srgbClr val="FF0000"/>
                </a:solidFill>
                <a:effectLst>
                  <a:innerShdw blurRad="69850" dist="43180" dir="5400000">
                    <a:srgbClr val="000000">
                      <a:alpha val="65000"/>
                    </a:srgbClr>
                  </a:innerShdw>
                </a:effectLst>
              </a:rPr>
              <a:t>xcel file will open, make changes to percents in Excel.</a:t>
            </a:r>
            <a:endParaRPr lang="en-US" b="1" dirty="0">
              <a:ln w="1905"/>
              <a:solidFill>
                <a:srgbClr val="FF0000"/>
              </a:soli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26995175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4780</TotalTime>
  <Words>1265</Words>
  <Application>Microsoft Office PowerPoint</Application>
  <PresentationFormat>On-screen Show (4:3)</PresentationFormat>
  <Paragraphs>158</Paragraphs>
  <Slides>18</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ＭＳ Ｐゴシック</vt:lpstr>
      <vt:lpstr>Arial</vt:lpstr>
      <vt:lpstr>Calibri</vt:lpstr>
      <vt:lpstr>Courier New</vt:lpstr>
      <vt:lpstr>Office Theme</vt:lpstr>
      <vt:lpstr>Instructions</vt:lpstr>
      <vt:lpstr>Career and Technical Education (CTE) Employment Outcomes Survey - 2017  &lt;College Name&gt; </vt:lpstr>
      <vt:lpstr>CTE Programs</vt:lpstr>
      <vt:lpstr>Background</vt:lpstr>
      <vt:lpstr>CTE Employment Outcomes Survey</vt:lpstr>
      <vt:lpstr>CTE Employment Outcomes Survey</vt:lpstr>
      <vt:lpstr>Overall Findings – All Colleges</vt:lpstr>
      <vt:lpstr>Overall Findings – College Name</vt:lpstr>
      <vt:lpstr>College Name Findings</vt:lpstr>
      <vt:lpstr>College Name Findings</vt:lpstr>
      <vt:lpstr>College Name Findings</vt:lpstr>
      <vt:lpstr>College Name Findings</vt:lpstr>
      <vt:lpstr>College Name Findings</vt:lpstr>
      <vt:lpstr>College Name Findings</vt:lpstr>
      <vt:lpstr>College Name Findings</vt:lpstr>
      <vt:lpstr>Findings</vt:lpstr>
      <vt:lpstr>Discussion Questions</vt:lpstr>
      <vt:lpstr>Questions?</vt:lpstr>
    </vt:vector>
  </TitlesOfParts>
  <Company>FHDA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CTE Outcomes Survey  College Name</dc:title>
  <dc:creator>Mallory Newell</dc:creator>
  <cp:lastModifiedBy>Pham, Michael</cp:lastModifiedBy>
  <cp:revision>58</cp:revision>
  <dcterms:created xsi:type="dcterms:W3CDTF">2013-06-23T20:44:25Z</dcterms:created>
  <dcterms:modified xsi:type="dcterms:W3CDTF">2017-09-07T17:55:49Z</dcterms:modified>
</cp:coreProperties>
</file>