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9.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8" r:id="rId2"/>
    <p:sldId id="290" r:id="rId3"/>
    <p:sldId id="259" r:id="rId4"/>
    <p:sldId id="261" r:id="rId5"/>
    <p:sldId id="260" r:id="rId6"/>
    <p:sldId id="262" r:id="rId7"/>
    <p:sldId id="264" r:id="rId8"/>
    <p:sldId id="263" r:id="rId9"/>
    <p:sldId id="272" r:id="rId10"/>
    <p:sldId id="265" r:id="rId11"/>
    <p:sldId id="266" r:id="rId12"/>
    <p:sldId id="267" r:id="rId13"/>
    <p:sldId id="268" r:id="rId14"/>
    <p:sldId id="269" r:id="rId15"/>
    <p:sldId id="270" r:id="rId16"/>
    <p:sldId id="273" r:id="rId17"/>
    <p:sldId id="271" r:id="rId18"/>
    <p:sldId id="275" r:id="rId19"/>
    <p:sldId id="276" r:id="rId20"/>
    <p:sldId id="288" r:id="rId21"/>
    <p:sldId id="277" r:id="rId22"/>
    <p:sldId id="279" r:id="rId23"/>
    <p:sldId id="278" r:id="rId24"/>
    <p:sldId id="280" r:id="rId25"/>
    <p:sldId id="281" r:id="rId26"/>
    <p:sldId id="282" r:id="rId27"/>
    <p:sldId id="283" r:id="rId28"/>
    <p:sldId id="285" r:id="rId29"/>
    <p:sldId id="286" r:id="rId30"/>
    <p:sldId id="291" r:id="rId31"/>
    <p:sldId id="292" r:id="rId32"/>
    <p:sldId id="287" r:id="rId33"/>
    <p:sldId id="28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8" autoAdjust="0"/>
    <p:restoredTop sz="86729" autoAdjust="0"/>
  </p:normalViewPr>
  <p:slideViewPr>
    <p:cSldViewPr snapToGrid="0">
      <p:cViewPr varScale="1">
        <p:scale>
          <a:sx n="80" d="100"/>
          <a:sy n="80" d="100"/>
        </p:scale>
        <p:origin x="17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NULL"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Book4"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NULL"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explosion val="2"/>
          <c:dPt>
            <c:idx val="0"/>
            <c:bubble3D val="0"/>
            <c:spPr>
              <a:noFill/>
              <a:ln w="19050">
                <a:solidFill>
                  <a:schemeClr val="lt1"/>
                </a:solidFill>
              </a:ln>
              <a:effectLst/>
            </c:spPr>
            <c:extLst>
              <c:ext xmlns:c16="http://schemas.microsoft.com/office/drawing/2014/chart" uri="{C3380CC4-5D6E-409C-BE32-E72D297353CC}">
                <c16:uniqueId val="{00000001-D54D-4FF9-987D-DB9BC6D646B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54D-4FF9-987D-DB9BC6D646B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54D-4FF9-987D-DB9BC6D646B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54D-4FF9-987D-DB9BC6D646B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54D-4FF9-987D-DB9BC6D646B0}"/>
              </c:ext>
            </c:extLst>
          </c:dPt>
          <c:dLbls>
            <c:dLbl>
              <c:idx val="0"/>
              <c:delete val="1"/>
              <c:extLst>
                <c:ext xmlns:c15="http://schemas.microsoft.com/office/drawing/2012/chart" uri="{CE6537A1-D6FC-4f65-9D91-7224C49458BB}"/>
                <c:ext xmlns:c16="http://schemas.microsoft.com/office/drawing/2014/chart" uri="{C3380CC4-5D6E-409C-BE32-E72D297353CC}">
                  <c16:uniqueId val="{00000001-D54D-4FF9-987D-DB9BC6D646B0}"/>
                </c:ext>
              </c:extLst>
            </c:dLbl>
            <c:dLbl>
              <c:idx val="3"/>
              <c:layout>
                <c:manualLayout>
                  <c:x val="-4.4685990338164248E-2"/>
                  <c:y val="4.377963743565772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D54D-4FF9-987D-DB9BC6D646B0}"/>
                </c:ext>
              </c:extLst>
            </c:dLbl>
            <c:dLbl>
              <c:idx val="4"/>
              <c:layout>
                <c:manualLayout>
                  <c:x val="0.13647342995169082"/>
                  <c:y val="1.459321247855256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D54D-4FF9-987D-DB9BC6D646B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6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Lit>
              <c:ptCount val="5"/>
              <c:pt idx="1">
                <c:v>Employed / Self Employed</c:v>
              </c:pt>
              <c:pt idx="2">
                <c:v>Unemployed / Furloughed</c:v>
              </c:pt>
              <c:pt idx="3">
                <c:v>Student (working or not)</c:v>
              </c:pt>
              <c:pt idx="4">
                <c:v>Working Not for Pay</c:v>
              </c:pt>
            </c:strLit>
          </c:cat>
          <c:val>
            <c:numLit>
              <c:formatCode>General</c:formatCode>
              <c:ptCount val="5"/>
              <c:pt idx="0">
                <c:v>0</c:v>
              </c:pt>
              <c:pt idx="1">
                <c:v>14035</c:v>
              </c:pt>
              <c:pt idx="2">
                <c:v>5410</c:v>
              </c:pt>
              <c:pt idx="3">
                <c:v>1549</c:v>
              </c:pt>
              <c:pt idx="4">
                <c:v>289</c:v>
              </c:pt>
            </c:numLit>
          </c:val>
          <c:extLst>
            <c:ext xmlns:c16="http://schemas.microsoft.com/office/drawing/2014/chart" uri="{C3380CC4-5D6E-409C-BE32-E72D297353CC}">
              <c16:uniqueId val="{00000008-D54D-4FF9-987D-DB9BC6D646B0}"/>
            </c:ext>
          </c:extLst>
        </c:ser>
        <c:dLbls>
          <c:showLegendKey val="0"/>
          <c:showVal val="0"/>
          <c:showCatName val="0"/>
          <c:showSerName val="0"/>
          <c:showPercent val="0"/>
          <c:showBubbleSize val="0"/>
          <c:showLeaderLines val="0"/>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rtl="0">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noFill/>
              <a:ln w="19050">
                <a:solidFill>
                  <a:schemeClr val="lt1"/>
                </a:solidFill>
              </a:ln>
              <a:effectLst/>
            </c:spPr>
            <c:extLst>
              <c:ext xmlns:c16="http://schemas.microsoft.com/office/drawing/2014/chart" uri="{C3380CC4-5D6E-409C-BE32-E72D297353CC}">
                <c16:uniqueId val="{00000001-0BB8-4E57-A247-DC292DCA2BF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BB8-4E57-A247-DC292DCA2BF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BB8-4E57-A247-DC292DCA2BF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BB8-4E57-A247-DC292DCA2BF7}"/>
              </c:ext>
            </c:extLst>
          </c:dPt>
          <c:dLbls>
            <c:dLbl>
              <c:idx val="0"/>
              <c:delete val="1"/>
              <c:extLst>
                <c:ext xmlns:c15="http://schemas.microsoft.com/office/drawing/2012/chart" uri="{CE6537A1-D6FC-4f65-9D91-7224C49458BB}"/>
                <c:ext xmlns:c16="http://schemas.microsoft.com/office/drawing/2014/chart" uri="{C3380CC4-5D6E-409C-BE32-E72D297353CC}">
                  <c16:uniqueId val="{00000001-0BB8-4E57-A247-DC292DCA2BF7}"/>
                </c:ext>
              </c:extLst>
            </c:dLbl>
            <c:dLbl>
              <c:idx val="1"/>
              <c:layout>
                <c:manualLayout>
                  <c:x val="-0.19698370638415283"/>
                  <c:y val="5.8595425051593285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0BB8-4E57-A247-DC292DCA2BF7}"/>
                </c:ext>
              </c:extLst>
            </c:dLbl>
            <c:dLbl>
              <c:idx val="2"/>
              <c:layout>
                <c:manualLayout>
                  <c:x val="3.4472148617226729E-2"/>
                  <c:y val="-0.2378284899152904"/>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0BB8-4E57-A247-DC292DCA2BF7}"/>
                </c:ext>
              </c:extLst>
            </c:dLbl>
            <c:dLbl>
              <c:idx val="3"/>
              <c:layout>
                <c:manualLayout>
                  <c:x val="0.23391815133118138"/>
                  <c:y val="8.6336563664189916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0BB8-4E57-A247-DC292DCA2BF7}"/>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Lit>
              <c:ptCount val="4"/>
              <c:pt idx="0">
                <c:v>How closely related to your field of study was the job you had before the COVID-19 pandemic?</c:v>
              </c:pt>
              <c:pt idx="1">
                <c:v>Very close</c:v>
              </c:pt>
              <c:pt idx="2">
                <c:v>Close</c:v>
              </c:pt>
              <c:pt idx="3">
                <c:v>Not close</c:v>
              </c:pt>
            </c:strLit>
          </c:cat>
          <c:val>
            <c:numLit>
              <c:formatCode>General</c:formatCode>
              <c:ptCount val="4"/>
              <c:pt idx="0">
                <c:v>0</c:v>
              </c:pt>
              <c:pt idx="1">
                <c:v>574</c:v>
              </c:pt>
              <c:pt idx="2">
                <c:v>345</c:v>
              </c:pt>
              <c:pt idx="3">
                <c:v>517</c:v>
              </c:pt>
            </c:numLit>
          </c:val>
          <c:extLst>
            <c:ext xmlns:c16="http://schemas.microsoft.com/office/drawing/2014/chart" uri="{C3380CC4-5D6E-409C-BE32-E72D297353CC}">
              <c16:uniqueId val="{00000008-0BB8-4E57-A247-DC292DCA2BF7}"/>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noFill/>
              <a:ln w="19050">
                <a:solidFill>
                  <a:schemeClr val="lt1"/>
                </a:solidFill>
              </a:ln>
              <a:effectLst/>
            </c:spPr>
            <c:extLst>
              <c:ext xmlns:c16="http://schemas.microsoft.com/office/drawing/2014/chart" uri="{C3380CC4-5D6E-409C-BE32-E72D297353CC}">
                <c16:uniqueId val="{00000001-E7B2-49C5-AA91-0B73EF940EB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7B2-49C5-AA91-0B73EF940EB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7B2-49C5-AA91-0B73EF940EB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7B2-49C5-AA91-0B73EF940EBE}"/>
              </c:ext>
            </c:extLst>
          </c:dPt>
          <c:dLbls>
            <c:dLbl>
              <c:idx val="0"/>
              <c:delete val="1"/>
              <c:extLst>
                <c:ext xmlns:c15="http://schemas.microsoft.com/office/drawing/2012/chart" uri="{CE6537A1-D6FC-4f65-9D91-7224C49458BB}"/>
                <c:ext xmlns:c16="http://schemas.microsoft.com/office/drawing/2014/chart" uri="{C3380CC4-5D6E-409C-BE32-E72D297353CC}">
                  <c16:uniqueId val="{00000001-E7B2-49C5-AA91-0B73EF940EBE}"/>
                </c:ext>
              </c:extLst>
            </c:dLbl>
            <c:dLbl>
              <c:idx val="1"/>
              <c:layout>
                <c:manualLayout>
                  <c:x val="-0.19111789886841843"/>
                  <c:y val="-2.0680738253503514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E7B2-49C5-AA91-0B73EF940EBE}"/>
                </c:ext>
              </c:extLst>
            </c:dLbl>
            <c:dLbl>
              <c:idx val="2"/>
              <c:layout>
                <c:manualLayout>
                  <c:x val="0.12006124416092949"/>
                  <c:y val="-0.17923306486369711"/>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E7B2-49C5-AA91-0B73EF940EBE}"/>
                </c:ext>
              </c:extLst>
            </c:dLbl>
            <c:dLbl>
              <c:idx val="3"/>
              <c:layout>
                <c:manualLayout>
                  <c:x val="0.19846858728643452"/>
                  <c:y val="0.20638128499848593"/>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E7B2-49C5-AA91-0B73EF940EBE}"/>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Lit>
              <c:ptCount val="4"/>
              <c:pt idx="0">
                <c:v>How closely related to your field of study was the job you had before the COVID-19 pandemic?</c:v>
              </c:pt>
              <c:pt idx="1">
                <c:v>Very close</c:v>
              </c:pt>
              <c:pt idx="2">
                <c:v>Close</c:v>
              </c:pt>
              <c:pt idx="3">
                <c:v>Not close</c:v>
              </c:pt>
            </c:strLit>
          </c:cat>
          <c:val>
            <c:numLit>
              <c:formatCode>General</c:formatCode>
              <c:ptCount val="4"/>
              <c:pt idx="0">
                <c:v>0</c:v>
              </c:pt>
              <c:pt idx="1">
                <c:v>1200</c:v>
              </c:pt>
              <c:pt idx="2">
                <c:v>539</c:v>
              </c:pt>
              <c:pt idx="3">
                <c:v>627</c:v>
              </c:pt>
            </c:numLit>
          </c:val>
          <c:extLst>
            <c:ext xmlns:c16="http://schemas.microsoft.com/office/drawing/2014/chart" uri="{C3380CC4-5D6E-409C-BE32-E72D297353CC}">
              <c16:uniqueId val="{00000008-E7B2-49C5-AA91-0B73EF940EBE}"/>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Sheet1!$B$7</c:f>
              <c:strCache>
                <c:ptCount val="1"/>
                <c:pt idx="0">
                  <c:v>Pre-Covid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Sheet1!$A$8:$A$12</c:f>
              <c:strCache>
                <c:ptCount val="5"/>
                <c:pt idx="0">
                  <c:v>Completer</c:v>
                </c:pt>
                <c:pt idx="1">
                  <c:v>Skills Builder</c:v>
                </c:pt>
                <c:pt idx="3">
                  <c:v>Close/Very Close</c:v>
                </c:pt>
                <c:pt idx="4">
                  <c:v>Not Close</c:v>
                </c:pt>
              </c:strCache>
            </c:strRef>
          </c:cat>
          <c:val>
            <c:numRef>
              <c:f>Sheet1!$B$8:$B$12</c:f>
              <c:numCache>
                <c:formatCode>General</c:formatCode>
                <c:ptCount val="5"/>
                <c:pt idx="0">
                  <c:v>37.369999999999997</c:v>
                </c:pt>
                <c:pt idx="1">
                  <c:v>36.68</c:v>
                </c:pt>
                <c:pt idx="3">
                  <c:v>37.200000000000003</c:v>
                </c:pt>
                <c:pt idx="4">
                  <c:v>36.590000000000003</c:v>
                </c:pt>
              </c:numCache>
            </c:numRef>
          </c:val>
          <c:extLst>
            <c:ext xmlns:c16="http://schemas.microsoft.com/office/drawing/2014/chart" uri="{C3380CC4-5D6E-409C-BE32-E72D297353CC}">
              <c16:uniqueId val="{00000000-1A05-42CF-845F-1D523A63931C}"/>
            </c:ext>
          </c:extLst>
        </c:ser>
        <c:ser>
          <c:idx val="1"/>
          <c:order val="1"/>
          <c:tx>
            <c:strRef>
              <c:f>Sheet1!$C$7</c:f>
              <c:strCache>
                <c:ptCount val="1"/>
                <c:pt idx="0">
                  <c:v>Post-Covid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Sheet1!$A$8:$A$12</c:f>
              <c:strCache>
                <c:ptCount val="5"/>
                <c:pt idx="0">
                  <c:v>Completer</c:v>
                </c:pt>
                <c:pt idx="1">
                  <c:v>Skills Builder</c:v>
                </c:pt>
                <c:pt idx="3">
                  <c:v>Close/Very Close</c:v>
                </c:pt>
                <c:pt idx="4">
                  <c:v>Not Close</c:v>
                </c:pt>
              </c:strCache>
            </c:strRef>
          </c:cat>
          <c:val>
            <c:numRef>
              <c:f>Sheet1!$C$8:$C$12</c:f>
              <c:numCache>
                <c:formatCode>General</c:formatCode>
                <c:ptCount val="5"/>
                <c:pt idx="0">
                  <c:v>26.02</c:v>
                </c:pt>
                <c:pt idx="1">
                  <c:v>22.86</c:v>
                </c:pt>
                <c:pt idx="3">
                  <c:v>25.3</c:v>
                </c:pt>
                <c:pt idx="4">
                  <c:v>21.53</c:v>
                </c:pt>
              </c:numCache>
            </c:numRef>
          </c:val>
          <c:extLst>
            <c:ext xmlns:c16="http://schemas.microsoft.com/office/drawing/2014/chart" uri="{C3380CC4-5D6E-409C-BE32-E72D297353CC}">
              <c16:uniqueId val="{00000001-1A05-42CF-845F-1D523A63931C}"/>
            </c:ext>
          </c:extLst>
        </c:ser>
        <c:dLbls>
          <c:showLegendKey val="0"/>
          <c:showVal val="0"/>
          <c:showCatName val="0"/>
          <c:showSerName val="0"/>
          <c:showPercent val="0"/>
          <c:showBubbleSize val="0"/>
        </c:dLbls>
        <c:gapWidth val="219"/>
        <c:overlap val="-27"/>
        <c:axId val="644538144"/>
        <c:axId val="644539128"/>
      </c:barChart>
      <c:catAx>
        <c:axId val="644538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644539128"/>
        <c:crosses val="autoZero"/>
        <c:auto val="1"/>
        <c:lblAlgn val="ctr"/>
        <c:lblOffset val="100"/>
        <c:noMultiLvlLbl val="0"/>
      </c:catAx>
      <c:valAx>
        <c:axId val="644539128"/>
        <c:scaling>
          <c:orientation val="minMax"/>
        </c:scaling>
        <c:delete val="1"/>
        <c:axPos val="l"/>
        <c:numFmt formatCode="General" sourceLinked="1"/>
        <c:majorTickMark val="none"/>
        <c:minorTickMark val="none"/>
        <c:tickLblPos val="nextTo"/>
        <c:crossAx val="644538144"/>
        <c:crosses val="autoZero"/>
        <c:crossBetween val="between"/>
      </c:valAx>
      <c:spPr>
        <a:noFill/>
        <a:ln>
          <a:noFill/>
        </a:ln>
        <a:effectLst/>
      </c:spPr>
    </c:plotArea>
    <c:legend>
      <c:legendPos val="b"/>
      <c:layout>
        <c:manualLayout>
          <c:xMode val="edge"/>
          <c:yMode val="edge"/>
          <c:x val="0.31779974514055309"/>
          <c:y val="0.88032968250225563"/>
          <c:w val="0.36440041462208528"/>
          <c:h val="0.11967031749774437"/>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699123207425156"/>
          <c:y val="9.2109663950148898E-2"/>
          <c:w val="0.34427840541671423"/>
          <c:h val="0.76732845137291894"/>
        </c:manualLayout>
      </c:layout>
      <c:pieChart>
        <c:varyColors val="1"/>
        <c:ser>
          <c:idx val="0"/>
          <c:order val="0"/>
          <c:dPt>
            <c:idx val="0"/>
            <c:bubble3D val="0"/>
            <c:spPr>
              <a:noFill/>
              <a:ln w="19050">
                <a:solidFill>
                  <a:schemeClr val="lt1"/>
                </a:solidFill>
              </a:ln>
              <a:effectLst/>
            </c:spPr>
            <c:extLst>
              <c:ext xmlns:c16="http://schemas.microsoft.com/office/drawing/2014/chart" uri="{C3380CC4-5D6E-409C-BE32-E72D297353CC}">
                <c16:uniqueId val="{00000001-FCBE-4F0A-ABF5-4F0C58732D1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CBE-4F0A-ABF5-4F0C58732D1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CBE-4F0A-ABF5-4F0C58732D1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CBE-4F0A-ABF5-4F0C58732D1F}"/>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5A3-42A5-B403-1BE2EA2C48EC}"/>
              </c:ext>
            </c:extLst>
          </c:dPt>
          <c:dLbls>
            <c:dLbl>
              <c:idx val="0"/>
              <c:delete val="1"/>
              <c:extLst>
                <c:ext xmlns:c15="http://schemas.microsoft.com/office/drawing/2012/chart" uri="{CE6537A1-D6FC-4f65-9D91-7224C49458BB}"/>
                <c:ext xmlns:c16="http://schemas.microsoft.com/office/drawing/2014/chart" uri="{C3380CC4-5D6E-409C-BE32-E72D297353CC}">
                  <c16:uniqueId val="{00000001-FCBE-4F0A-ABF5-4F0C58732D1F}"/>
                </c:ext>
              </c:extLst>
            </c:dLbl>
            <c:dLbl>
              <c:idx val="3"/>
              <c:layout>
                <c:manualLayout>
                  <c:x val="4.1062801932367193E-2"/>
                  <c:y val="-4.083254734477266E-3"/>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FCBE-4F0A-ABF5-4F0C58732D1F}"/>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Lit>
              <c:ptCount val="5"/>
              <c:pt idx="0">
                <c:v>I am worried about my current job security (I may be laid off or have my hours/pay reduced).</c:v>
              </c:pt>
              <c:pt idx="1">
                <c:v>Strongly Agree</c:v>
              </c:pt>
              <c:pt idx="2">
                <c:v>Somewhat agree</c:v>
              </c:pt>
              <c:pt idx="3">
                <c:v>Somewhat disagree</c:v>
              </c:pt>
              <c:pt idx="4">
                <c:v>Strongly disagree</c:v>
              </c:pt>
            </c:strLit>
          </c:cat>
          <c:val>
            <c:numLit>
              <c:formatCode>General</c:formatCode>
              <c:ptCount val="5"/>
              <c:pt idx="0">
                <c:v>0</c:v>
              </c:pt>
              <c:pt idx="1">
                <c:v>2665</c:v>
              </c:pt>
              <c:pt idx="2">
                <c:v>3858</c:v>
              </c:pt>
              <c:pt idx="3">
                <c:v>3019</c:v>
              </c:pt>
              <c:pt idx="4">
                <c:v>5653</c:v>
              </c:pt>
            </c:numLit>
          </c:val>
          <c:extLst>
            <c:ext xmlns:c16="http://schemas.microsoft.com/office/drawing/2014/chart" uri="{C3380CC4-5D6E-409C-BE32-E72D297353CC}">
              <c16:uniqueId val="{00000008-FCBE-4F0A-ABF5-4F0C58732D1F}"/>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noFill/>
              <a:ln w="19050">
                <a:solidFill>
                  <a:schemeClr val="lt1"/>
                </a:solidFill>
              </a:ln>
              <a:effectLst/>
            </c:spPr>
            <c:extLst>
              <c:ext xmlns:c16="http://schemas.microsoft.com/office/drawing/2014/chart" uri="{C3380CC4-5D6E-409C-BE32-E72D297353CC}">
                <c16:uniqueId val="{00000001-10D1-4095-BC34-5101EFFB991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0D1-4095-BC34-5101EFFB991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0D1-4095-BC34-5101EFFB991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0D1-4095-BC34-5101EFFB991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937-43E3-8484-95C1D75C56EF}"/>
              </c:ext>
            </c:extLst>
          </c:dPt>
          <c:dLbls>
            <c:dLbl>
              <c:idx val="0"/>
              <c:delete val="1"/>
              <c:extLst>
                <c:ext xmlns:c15="http://schemas.microsoft.com/office/drawing/2012/chart" uri="{CE6537A1-D6FC-4f65-9D91-7224C49458BB}"/>
                <c:ext xmlns:c16="http://schemas.microsoft.com/office/drawing/2014/chart" uri="{C3380CC4-5D6E-409C-BE32-E72D297353CC}">
                  <c16:uniqueId val="{00000001-10D1-4095-BC34-5101EFFB9917}"/>
                </c:ext>
              </c:extLst>
            </c:dLbl>
            <c:dLbl>
              <c:idx val="1"/>
              <c:layout>
                <c:manualLayout>
                  <c:x val="-0.21562019359513873"/>
                  <c:y val="-7.9276163305096792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10D1-4095-BC34-5101EFFB9917}"/>
                </c:ext>
              </c:extLst>
            </c:dLbl>
            <c:dLbl>
              <c:idx val="2"/>
              <c:layout>
                <c:manualLayout>
                  <c:x val="0.1102603262702414"/>
                  <c:y val="1.3787158835669009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10D1-4095-BC34-5101EFFB9917}"/>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0"/>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Lit>
              <c:ptCount val="5"/>
              <c:pt idx="0">
                <c:v>Groups of Covid Employment Status</c:v>
              </c:pt>
              <c:pt idx="1">
                <c:v>Employed / Self Employed</c:v>
              </c:pt>
              <c:pt idx="2">
                <c:v>Unemployed / Furloughed</c:v>
              </c:pt>
              <c:pt idx="3">
                <c:v>Student (working or not)</c:v>
              </c:pt>
              <c:pt idx="4">
                <c:v>Working Not for Pay</c:v>
              </c:pt>
            </c:strLit>
          </c:cat>
          <c:val>
            <c:numLit>
              <c:formatCode>General</c:formatCode>
              <c:ptCount val="5"/>
              <c:pt idx="0">
                <c:v>0</c:v>
              </c:pt>
              <c:pt idx="1">
                <c:v>7732</c:v>
              </c:pt>
              <c:pt idx="2">
                <c:v>3544</c:v>
              </c:pt>
              <c:pt idx="3">
                <c:v>1004</c:v>
              </c:pt>
              <c:pt idx="4">
                <c:v>205</c:v>
              </c:pt>
            </c:numLit>
          </c:val>
          <c:extLst>
            <c:ext xmlns:c16="http://schemas.microsoft.com/office/drawing/2014/chart" uri="{C3380CC4-5D6E-409C-BE32-E72D297353CC}">
              <c16:uniqueId val="{00000008-10D1-4095-BC34-5101EFFB9917}"/>
            </c:ext>
          </c:extLst>
        </c:ser>
        <c:dLbls>
          <c:showLegendKey val="0"/>
          <c:showVal val="0"/>
          <c:showCatName val="0"/>
          <c:showSerName val="0"/>
          <c:showPercent val="0"/>
          <c:showBubbleSize val="0"/>
          <c:showLeaderLines val="0"/>
        </c:dLbls>
        <c:firstSliceAng val="0"/>
      </c:pieChart>
      <c:spPr>
        <a:noFill/>
        <a:ln>
          <a:noFill/>
        </a:ln>
        <a:effectLst/>
      </c:spPr>
    </c:plotArea>
    <c:legend>
      <c:legendPos val="r"/>
      <c:legendEntry>
        <c:idx val="0"/>
        <c:delete val="1"/>
      </c:legendEntry>
      <c:overlay val="0"/>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noFill/>
              <a:ln w="19050">
                <a:solidFill>
                  <a:schemeClr val="lt1"/>
                </a:solidFill>
              </a:ln>
              <a:effectLst/>
            </c:spPr>
            <c:extLst>
              <c:ext xmlns:c16="http://schemas.microsoft.com/office/drawing/2014/chart" uri="{C3380CC4-5D6E-409C-BE32-E72D297353CC}">
                <c16:uniqueId val="{00000001-6EB7-4E5A-B06E-87D5ED07500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EB7-4E5A-B06E-87D5ED07500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EB7-4E5A-B06E-87D5ED07500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EB7-4E5A-B06E-87D5ED07500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6F3-4F13-BE26-F133316C780E}"/>
              </c:ext>
            </c:extLst>
          </c:dPt>
          <c:dLbls>
            <c:dLbl>
              <c:idx val="0"/>
              <c:delete val="1"/>
              <c:extLst>
                <c:ext xmlns:c15="http://schemas.microsoft.com/office/drawing/2012/chart" uri="{CE6537A1-D6FC-4f65-9D91-7224C49458BB}"/>
                <c:ext xmlns:c16="http://schemas.microsoft.com/office/drawing/2014/chart" uri="{C3380CC4-5D6E-409C-BE32-E72D297353CC}">
                  <c16:uniqueId val="{00000001-6EB7-4E5A-B06E-87D5ED07500C}"/>
                </c:ext>
              </c:extLst>
            </c:dLbl>
            <c:dLbl>
              <c:idx val="1"/>
              <c:layout>
                <c:manualLayout>
                  <c:x val="-0.13050170547950124"/>
                  <c:y val="-0.1619991163191109"/>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EB7-4E5A-B06E-87D5ED07500C}"/>
                </c:ext>
              </c:extLst>
            </c:dLbl>
            <c:dLbl>
              <c:idx val="2"/>
              <c:layout>
                <c:manualLayout>
                  <c:x val="0.12065252016029356"/>
                  <c:y val="8.6169742722931306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EB7-4E5A-B06E-87D5ED07500C}"/>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6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0"/>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Lit>
              <c:ptCount val="5"/>
              <c:pt idx="0">
                <c:v>Groups of Covid Employment Status</c:v>
              </c:pt>
              <c:pt idx="1">
                <c:v>Employed / Self Employed</c:v>
              </c:pt>
              <c:pt idx="2">
                <c:v>Unemployed / Furloughed</c:v>
              </c:pt>
              <c:pt idx="3">
                <c:v>Student (working or not)</c:v>
              </c:pt>
              <c:pt idx="4">
                <c:v>Working Not for Pay</c:v>
              </c:pt>
            </c:strLit>
          </c:cat>
          <c:val>
            <c:numLit>
              <c:formatCode>General</c:formatCode>
              <c:ptCount val="5"/>
              <c:pt idx="0">
                <c:v>0</c:v>
              </c:pt>
              <c:pt idx="1">
                <c:v>6303</c:v>
              </c:pt>
              <c:pt idx="2">
                <c:v>1866</c:v>
              </c:pt>
              <c:pt idx="3">
                <c:v>545</c:v>
              </c:pt>
              <c:pt idx="4">
                <c:v>84</c:v>
              </c:pt>
            </c:numLit>
          </c:val>
          <c:extLst>
            <c:ext xmlns:c16="http://schemas.microsoft.com/office/drawing/2014/chart" uri="{C3380CC4-5D6E-409C-BE32-E72D297353CC}">
              <c16:uniqueId val="{00000008-6EB7-4E5A-B06E-87D5ED07500C}"/>
            </c:ext>
          </c:extLst>
        </c:ser>
        <c:dLbls>
          <c:showLegendKey val="0"/>
          <c:showVal val="0"/>
          <c:showCatName val="0"/>
          <c:showSerName val="0"/>
          <c:showPercent val="0"/>
          <c:showBubbleSize val="0"/>
          <c:showLeaderLines val="0"/>
        </c:dLbls>
        <c:firstSliceAng val="0"/>
      </c:pieChart>
      <c:spPr>
        <a:noFill/>
        <a:ln>
          <a:noFill/>
        </a:ln>
        <a:effectLst/>
      </c:spPr>
    </c:plotArea>
    <c:legend>
      <c:legendPos val="r"/>
      <c:legendEntry>
        <c:idx val="0"/>
        <c:delete val="1"/>
      </c:legendEntry>
      <c:overlay val="0"/>
      <c:spPr>
        <a:noFill/>
        <a:ln>
          <a:noFill/>
        </a:ln>
        <a:effectLst/>
      </c:spPr>
      <c:txPr>
        <a:bodyPr rot="0" spcFirstLastPara="1" vertOverflow="ellipsis" vert="horz" wrap="square" anchor="ctr" anchorCtr="1"/>
        <a:lstStyle/>
        <a:p>
          <a:pPr rtl="0">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noFill/>
              <a:ln w="19050">
                <a:solidFill>
                  <a:schemeClr val="lt1"/>
                </a:solidFill>
              </a:ln>
              <a:effectLst/>
            </c:spPr>
            <c:extLst>
              <c:ext xmlns:c16="http://schemas.microsoft.com/office/drawing/2014/chart" uri="{C3380CC4-5D6E-409C-BE32-E72D297353CC}">
                <c16:uniqueId val="{00000001-F06A-4793-B725-8B21104E2F5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06A-4793-B725-8B21104E2F5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06A-4793-B725-8B21104E2F5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06A-4793-B725-8B21104E2F5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632-43EC-85F3-21676E3D28E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9-F06A-4793-B725-8B21104E2F5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3632-43EC-85F3-21676E3D28E5}"/>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A-F06A-4793-B725-8B21104E2F59}"/>
              </c:ext>
            </c:extLst>
          </c:dPt>
          <c:dLbls>
            <c:dLbl>
              <c:idx val="0"/>
              <c:delete val="1"/>
              <c:extLst>
                <c:ext xmlns:c15="http://schemas.microsoft.com/office/drawing/2012/chart" uri="{CE6537A1-D6FC-4f65-9D91-7224C49458BB}"/>
                <c:ext xmlns:c16="http://schemas.microsoft.com/office/drawing/2014/chart" uri="{C3380CC4-5D6E-409C-BE32-E72D297353CC}">
                  <c16:uniqueId val="{00000001-F06A-4793-B725-8B21104E2F59}"/>
                </c:ext>
              </c:extLst>
            </c:dLbl>
            <c:dLbl>
              <c:idx val="1"/>
              <c:layout>
                <c:manualLayout>
                  <c:x val="-7.2747014115092365E-2"/>
                  <c:y val="-7.9207904325167458E-2"/>
                </c:manualLayout>
              </c:layout>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F06A-4793-B725-8B21104E2F59}"/>
                </c:ext>
              </c:extLst>
            </c:dLbl>
            <c:dLbl>
              <c:idx val="5"/>
              <c:layout>
                <c:manualLayout>
                  <c:x val="7.7090119435396273E-2"/>
                  <c:y val="2.3762371297550162E-2"/>
                </c:manualLayout>
              </c:layout>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9-F06A-4793-B725-8B21104E2F59}"/>
                </c:ext>
              </c:extLst>
            </c:dLbl>
            <c:dLbl>
              <c:idx val="7"/>
              <c:layout>
                <c:manualLayout>
                  <c:x val="4.2345276872964167E-2"/>
                  <c:y val="0.13729370083029011"/>
                </c:manualLayout>
              </c:layout>
              <c:dLblPos val="bestFit"/>
              <c:showLegendKey val="0"/>
              <c:showVal val="0"/>
              <c:showCatName val="0"/>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A-F06A-4793-B725-8B21104E2F59}"/>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0"/>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Lit>
              <c:ptCount val="8"/>
              <c:pt idx="0">
                <c:v>What is your current primary source of income? - Selected Choice</c:v>
              </c:pt>
              <c:pt idx="1">
                <c:v>Unemployment Insurance</c:v>
              </c:pt>
              <c:pt idx="2">
                <c:v>Other:</c:v>
              </c:pt>
              <c:pt idx="3">
                <c:v>Other government income</c:v>
              </c:pt>
              <c:pt idx="4">
                <c:v>Side jobs or other irregular work </c:v>
              </c:pt>
              <c:pt idx="5">
                <c:v>Spouse, parents or other family members</c:v>
              </c:pt>
              <c:pt idx="6">
                <c:v>Other sources </c:v>
              </c:pt>
              <c:pt idx="7">
                <c:v>No income</c:v>
              </c:pt>
            </c:strLit>
          </c:cat>
          <c:val>
            <c:numLit>
              <c:formatCode>General</c:formatCode>
              <c:ptCount val="8"/>
              <c:pt idx="0">
                <c:v>0</c:v>
              </c:pt>
              <c:pt idx="1">
                <c:v>1332</c:v>
              </c:pt>
              <c:pt idx="2">
                <c:v>112</c:v>
              </c:pt>
              <c:pt idx="3">
                <c:v>61</c:v>
              </c:pt>
              <c:pt idx="4">
                <c:v>63</c:v>
              </c:pt>
              <c:pt idx="5">
                <c:v>265</c:v>
              </c:pt>
              <c:pt idx="6">
                <c:v>40</c:v>
              </c:pt>
              <c:pt idx="7">
                <c:v>273</c:v>
              </c:pt>
            </c:numLit>
          </c:val>
          <c:extLst>
            <c:ext xmlns:c16="http://schemas.microsoft.com/office/drawing/2014/chart" uri="{C3380CC4-5D6E-409C-BE32-E72D297353CC}">
              <c16:uniqueId val="{00000008-F06A-4793-B725-8B21104E2F59}"/>
            </c:ext>
          </c:extLst>
        </c:ser>
        <c:dLbls>
          <c:showLegendKey val="0"/>
          <c:showVal val="0"/>
          <c:showCatName val="0"/>
          <c:showSerName val="0"/>
          <c:showPercent val="0"/>
          <c:showBubbleSize val="0"/>
          <c:showLeaderLines val="0"/>
        </c:dLbls>
        <c:firstSliceAng val="0"/>
      </c:pieChart>
      <c:spPr>
        <a:noFill/>
        <a:ln>
          <a:noFill/>
        </a:ln>
        <a:effectLst/>
      </c:spPr>
    </c:plotArea>
    <c:legend>
      <c:legendPos val="r"/>
      <c:legendEntry>
        <c:idx val="0"/>
        <c:delete val="1"/>
      </c:legendEntry>
      <c:layout>
        <c:manualLayout>
          <c:xMode val="edge"/>
          <c:yMode val="edge"/>
          <c:x val="0.66878264809732657"/>
          <c:y val="6.2437033873956726E-3"/>
          <c:w val="0.3247026939222174"/>
          <c:h val="0.99375629661260434"/>
        </c:manualLayout>
      </c:layout>
      <c:overlay val="0"/>
      <c:spPr>
        <a:noFill/>
        <a:ln>
          <a:noFill/>
        </a:ln>
        <a:effectLst/>
      </c:spPr>
      <c:txPr>
        <a:bodyPr rot="0" spcFirstLastPara="1" vertOverflow="ellipsis" vert="horz" wrap="square" anchor="ctr" anchorCtr="1"/>
        <a:lstStyle/>
        <a:p>
          <a:pPr rtl="0">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noFill/>
              <a:ln w="19050">
                <a:solidFill>
                  <a:schemeClr val="lt1"/>
                </a:solidFill>
              </a:ln>
              <a:effectLst/>
            </c:spPr>
            <c:extLst>
              <c:ext xmlns:c16="http://schemas.microsoft.com/office/drawing/2014/chart" uri="{C3380CC4-5D6E-409C-BE32-E72D297353CC}">
                <c16:uniqueId val="{00000001-1DB9-48BC-B9F7-5E3A73071E6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DB9-48BC-B9F7-5E3A73071E6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DB9-48BC-B9F7-5E3A73071E6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DB9-48BC-B9F7-5E3A73071E60}"/>
              </c:ext>
            </c:extLst>
          </c:dPt>
          <c:dLbls>
            <c:dLbl>
              <c:idx val="0"/>
              <c:delete val="1"/>
              <c:extLst>
                <c:ext xmlns:c15="http://schemas.microsoft.com/office/drawing/2012/chart" uri="{CE6537A1-D6FC-4f65-9D91-7224C49458BB}"/>
                <c:ext xmlns:c16="http://schemas.microsoft.com/office/drawing/2014/chart" uri="{C3380CC4-5D6E-409C-BE32-E72D297353CC}">
                  <c16:uniqueId val="{00000001-1DB9-48BC-B9F7-5E3A73071E60}"/>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32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layout/>
              </c:ext>
            </c:extLst>
          </c:dLbls>
          <c:cat>
            <c:strLit>
              <c:ptCount val="3"/>
              <c:pt idx="0">
                <c:v>Has the COVID-19 Pandemic impacted your
employment in any way?</c:v>
              </c:pt>
              <c:pt idx="1">
                <c:v>Yes</c:v>
              </c:pt>
              <c:pt idx="2">
                <c:v>No</c:v>
              </c:pt>
            </c:strLit>
          </c:cat>
          <c:val>
            <c:numLit>
              <c:formatCode>General</c:formatCode>
              <c:ptCount val="3"/>
              <c:pt idx="0">
                <c:v>0</c:v>
              </c:pt>
              <c:pt idx="1">
                <c:v>12983</c:v>
              </c:pt>
              <c:pt idx="2">
                <c:v>6049</c:v>
              </c:pt>
            </c:numLit>
          </c:val>
          <c:extLst>
            <c:ext xmlns:c16="http://schemas.microsoft.com/office/drawing/2014/chart" uri="{C3380CC4-5D6E-409C-BE32-E72D297353CC}">
              <c16:uniqueId val="{00000008-1DB9-48BC-B9F7-5E3A73071E60}"/>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noFill/>
              <a:ln w="19050">
                <a:solidFill>
                  <a:schemeClr val="lt1"/>
                </a:solidFill>
              </a:ln>
              <a:effectLst/>
            </c:spPr>
            <c:extLst>
              <c:ext xmlns:c16="http://schemas.microsoft.com/office/drawing/2014/chart" uri="{C3380CC4-5D6E-409C-BE32-E72D297353CC}">
                <c16:uniqueId val="{00000001-E003-4204-A17A-A4A35411C82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003-4204-A17A-A4A35411C82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003-4204-A17A-A4A35411C82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003-4204-A17A-A4A35411C822}"/>
              </c:ext>
            </c:extLst>
          </c:dPt>
          <c:dLbls>
            <c:dLbl>
              <c:idx val="0"/>
              <c:delete val="1"/>
              <c:extLst>
                <c:ext xmlns:c15="http://schemas.microsoft.com/office/drawing/2012/chart" uri="{CE6537A1-D6FC-4f65-9D91-7224C49458BB}"/>
                <c:ext xmlns:c16="http://schemas.microsoft.com/office/drawing/2014/chart" uri="{C3380CC4-5D6E-409C-BE32-E72D297353CC}">
                  <c16:uniqueId val="{00000001-E003-4204-A17A-A4A35411C822}"/>
                </c:ext>
              </c:extLst>
            </c:dLbl>
            <c:dLbl>
              <c:idx val="1"/>
              <c:layout>
                <c:manualLayout>
                  <c:x val="-0.26947368421052648"/>
                  <c:y val="-3.1758529433619315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E003-4204-A17A-A4A35411C822}"/>
                </c:ext>
              </c:extLst>
            </c:dLbl>
            <c:dLbl>
              <c:idx val="2"/>
              <c:layout>
                <c:manualLayout>
                  <c:x val="0.16631578947368425"/>
                  <c:y val="-0.11569178579389894"/>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E003-4204-A17A-A4A35411C822}"/>
                </c:ext>
              </c:extLst>
            </c:dLbl>
            <c:dLbl>
              <c:idx val="3"/>
              <c:layout>
                <c:manualLayout>
                  <c:x val="0.21052631578947367"/>
                  <c:y val="0.18374577743736889"/>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E003-4204-A17A-A4A35411C822}"/>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Lit>
              <c:ptCount val="4"/>
              <c:pt idx="0">
                <c:v>How closely related to your field of study is your current job?</c:v>
              </c:pt>
              <c:pt idx="1">
                <c:v>Very close</c:v>
              </c:pt>
              <c:pt idx="2">
                <c:v>Close‎</c:v>
              </c:pt>
              <c:pt idx="3">
                <c:v>Not close</c:v>
              </c:pt>
            </c:strLit>
          </c:cat>
          <c:val>
            <c:numLit>
              <c:formatCode>General</c:formatCode>
              <c:ptCount val="4"/>
              <c:pt idx="0">
                <c:v>0</c:v>
              </c:pt>
              <c:pt idx="1">
                <c:v>8297</c:v>
              </c:pt>
              <c:pt idx="2">
                <c:v>3752</c:v>
              </c:pt>
              <c:pt idx="3">
                <c:v>3708</c:v>
              </c:pt>
            </c:numLit>
          </c:val>
          <c:extLst>
            <c:ext xmlns:c16="http://schemas.microsoft.com/office/drawing/2014/chart" uri="{C3380CC4-5D6E-409C-BE32-E72D297353CC}">
              <c16:uniqueId val="{00000008-E003-4204-A17A-A4A35411C822}"/>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noFill/>
              <a:ln w="19050">
                <a:solidFill>
                  <a:schemeClr val="lt1"/>
                </a:solidFill>
              </a:ln>
              <a:effectLst/>
            </c:spPr>
            <c:extLst>
              <c:ext xmlns:c16="http://schemas.microsoft.com/office/drawing/2014/chart" uri="{C3380CC4-5D6E-409C-BE32-E72D297353CC}">
                <c16:uniqueId val="{00000001-A9A7-45AE-92AC-89E6187F1F6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9A7-45AE-92AC-89E6187F1F6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9A7-45AE-92AC-89E6187F1F6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9A7-45AE-92AC-89E6187F1F61}"/>
              </c:ext>
            </c:extLst>
          </c:dPt>
          <c:dLbls>
            <c:dLbl>
              <c:idx val="0"/>
              <c:delete val="1"/>
              <c:extLst>
                <c:ext xmlns:c15="http://schemas.microsoft.com/office/drawing/2012/chart" uri="{CE6537A1-D6FC-4f65-9D91-7224C49458BB}"/>
                <c:ext xmlns:c16="http://schemas.microsoft.com/office/drawing/2014/chart" uri="{C3380CC4-5D6E-409C-BE32-E72D297353CC}">
                  <c16:uniqueId val="{00000001-A9A7-45AE-92AC-89E6187F1F61}"/>
                </c:ext>
              </c:extLst>
            </c:dLbl>
            <c:dLbl>
              <c:idx val="1"/>
              <c:layout>
                <c:manualLayout>
                  <c:x val="-0.24166666666666678"/>
                  <c:y val="4.7113928713657183E-3"/>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A9A7-45AE-92AC-89E6187F1F61}"/>
                </c:ext>
              </c:extLst>
            </c:dLbl>
            <c:dLbl>
              <c:idx val="2"/>
              <c:layout>
                <c:manualLayout>
                  <c:x val="0.1"/>
                  <c:y val="-0.16254305406212027"/>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A9A7-45AE-92AC-89E6187F1F61}"/>
                </c:ext>
              </c:extLst>
            </c:dLbl>
            <c:dLbl>
              <c:idx val="3"/>
              <c:layout>
                <c:manualLayout>
                  <c:x val="0.20833333333333334"/>
                  <c:y val="8.480507168458444E-2"/>
                </c:manualLayout>
              </c:layout>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A9A7-45AE-92AC-89E6187F1F61}"/>
                </c:ext>
              </c:extLst>
            </c:dLbl>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Lit>
              <c:ptCount val="4"/>
              <c:pt idx="0">
                <c:v>How closely related to your field of study was the job you had before the COVID-19 pandemic?</c:v>
              </c:pt>
              <c:pt idx="1">
                <c:v>Very close</c:v>
              </c:pt>
              <c:pt idx="2">
                <c:v>Close</c:v>
              </c:pt>
              <c:pt idx="3">
                <c:v>Not close</c:v>
              </c:pt>
            </c:strLit>
          </c:cat>
          <c:val>
            <c:numLit>
              <c:formatCode>General</c:formatCode>
              <c:ptCount val="4"/>
              <c:pt idx="0">
                <c:v>0</c:v>
              </c:pt>
              <c:pt idx="1">
                <c:v>1775</c:v>
              </c:pt>
              <c:pt idx="2">
                <c:v>884</c:v>
              </c:pt>
              <c:pt idx="3">
                <c:v>1144</c:v>
              </c:pt>
            </c:numLit>
          </c:val>
          <c:extLst>
            <c:ext xmlns:c16="http://schemas.microsoft.com/office/drawing/2014/chart" uri="{C3380CC4-5D6E-409C-BE32-E72D297353CC}">
              <c16:uniqueId val="{00000008-A9A7-45AE-92AC-89E6187F1F61}"/>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431EFD-E89A-48C2-A245-A390EC2A8E68}" type="datetimeFigureOut">
              <a:rPr lang="en-US" smtClean="0"/>
              <a:t>10/8/2020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A2F782-2A3F-4699-B300-FE12C19F56A9}" type="slidenum">
              <a:rPr lang="en-US" smtClean="0"/>
              <a:t>‹#›</a:t>
            </a:fld>
            <a:endParaRPr lang="en-US"/>
          </a:p>
        </p:txBody>
      </p:sp>
    </p:spTree>
    <p:extLst>
      <p:ext uri="{BB962C8B-B14F-4D97-AF65-F5344CB8AC3E}">
        <p14:creationId xmlns:p14="http://schemas.microsoft.com/office/powerpoint/2010/main" val="2937154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194425" cy="3484563"/>
          </a:xfrm>
        </p:spPr>
      </p:sp>
      <p:sp>
        <p:nvSpPr>
          <p:cNvPr id="3" name="Notes Placeholder 2"/>
          <p:cNvSpPr>
            <a:spLocks noGrp="1"/>
          </p:cNvSpPr>
          <p:nvPr>
            <p:ph type="body" idx="1"/>
          </p:nvPr>
        </p:nvSpPr>
        <p:spPr/>
        <p:txBody>
          <a:bodyPr/>
          <a:lstStyle/>
          <a:p>
            <a:r>
              <a:rPr lang="en-US" dirty="0" smtClean="0"/>
              <a:t>Amil </a:t>
            </a:r>
            <a:r>
              <a:rPr lang="en-US" dirty="0" err="1"/>
              <a:t>Gehrke</a:t>
            </a:r>
            <a:r>
              <a:rPr lang="en-US" dirty="0"/>
              <a:t> currently directs the survey on behalf of the Chancellor’s Office, and has a background in K-12 educational research.</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7297BF-BA61-425F-AF5E-00AC72B0ABC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RP Conference, April 10, 2014</a:t>
            </a:r>
          </a:p>
        </p:txBody>
      </p:sp>
    </p:spTree>
    <p:extLst>
      <p:ext uri="{BB962C8B-B14F-4D97-AF65-F5344CB8AC3E}">
        <p14:creationId xmlns:p14="http://schemas.microsoft.com/office/powerpoint/2010/main" val="1415525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75% (25% part time) of respondents reporting working fulltime currently. We are showing only those that had hours both before</a:t>
            </a:r>
            <a:r>
              <a:rPr lang="en-US" baseline="0" dirty="0" smtClean="0"/>
              <a:t> and after COVID. Respondent had to answer both pre and post </a:t>
            </a:r>
            <a:r>
              <a:rPr lang="en-US" baseline="0" dirty="0" err="1" smtClean="0"/>
              <a:t>covid</a:t>
            </a:r>
            <a:r>
              <a:rPr lang="en-US" baseline="0" dirty="0" smtClean="0"/>
              <a:t> hours. 1467 (37) of works. </a:t>
            </a:r>
            <a:endParaRPr lang="en-US" dirty="0"/>
          </a:p>
        </p:txBody>
      </p:sp>
      <p:sp>
        <p:nvSpPr>
          <p:cNvPr id="4" name="Slide Number Placeholder 3"/>
          <p:cNvSpPr>
            <a:spLocks noGrp="1"/>
          </p:cNvSpPr>
          <p:nvPr>
            <p:ph type="sldNum" sz="quarter" idx="10"/>
          </p:nvPr>
        </p:nvSpPr>
        <p:spPr/>
        <p:txBody>
          <a:bodyPr/>
          <a:lstStyle/>
          <a:p>
            <a:fld id="{B8A2F782-2A3F-4699-B300-FE12C19F56A9}" type="slidenum">
              <a:rPr lang="en-US" smtClean="0"/>
              <a:t>28</a:t>
            </a:fld>
            <a:endParaRPr lang="en-US"/>
          </a:p>
        </p:txBody>
      </p:sp>
    </p:spTree>
    <p:extLst>
      <p:ext uri="{BB962C8B-B14F-4D97-AF65-F5344CB8AC3E}">
        <p14:creationId xmlns:p14="http://schemas.microsoft.com/office/powerpoint/2010/main" val="1083960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Of those that qualified for the question, 71% of respondents reported working full time before COVID. 71% of zero hour workers reported being furloughed,</a:t>
            </a:r>
            <a:r>
              <a:rPr lang="en-US" baseline="0" dirty="0" smtClean="0"/>
              <a:t> 13% of 0 hour works are self employed, 10% consider themselves employed. If you dropped all the zero’s  the mean is 30.07 hours a week. Respondent had to answer both pre and post </a:t>
            </a:r>
            <a:r>
              <a:rPr lang="en-US" baseline="0" dirty="0" err="1" smtClean="0"/>
              <a:t>covid</a:t>
            </a:r>
            <a:r>
              <a:rPr lang="en-US" baseline="0" dirty="0" smtClean="0"/>
              <a:t> hour. 771 total people answered 0 and 780 answered 40. </a:t>
            </a:r>
            <a:endParaRPr lang="en-US" dirty="0" smtClean="0"/>
          </a:p>
          <a:p>
            <a:endParaRPr lang="en-US" dirty="0" smtClean="0"/>
          </a:p>
          <a:p>
            <a:r>
              <a:rPr lang="en-US" dirty="0" smtClean="0"/>
              <a:t>If you break these out be skills builders and completers, More completers are employed 40hrs than 0hrs than</a:t>
            </a:r>
            <a:r>
              <a:rPr lang="en-US" baseline="0" dirty="0" smtClean="0"/>
              <a:t> skills builders and more skills builders are working 0hrs than fulltime.</a:t>
            </a:r>
          </a:p>
          <a:p>
            <a:endParaRPr lang="en-US" baseline="0" dirty="0" smtClean="0"/>
          </a:p>
          <a:p>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B8A2F782-2A3F-4699-B300-FE12C19F56A9}" type="slidenum">
              <a:rPr lang="en-US" smtClean="0"/>
              <a:t>29</a:t>
            </a:fld>
            <a:endParaRPr lang="en-US"/>
          </a:p>
        </p:txBody>
      </p:sp>
    </p:spTree>
    <p:extLst>
      <p:ext uri="{BB962C8B-B14F-4D97-AF65-F5344CB8AC3E}">
        <p14:creationId xmlns:p14="http://schemas.microsoft.com/office/powerpoint/2010/main" val="1561177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Current job was primary, if missing previous job was imported. Close and Very close combined. </a:t>
            </a:r>
            <a:endParaRPr lang="en-US" dirty="0"/>
          </a:p>
        </p:txBody>
      </p:sp>
      <p:sp>
        <p:nvSpPr>
          <p:cNvPr id="4" name="Slide Number Placeholder 3"/>
          <p:cNvSpPr>
            <a:spLocks noGrp="1"/>
          </p:cNvSpPr>
          <p:nvPr>
            <p:ph type="sldNum" sz="quarter" idx="10"/>
          </p:nvPr>
        </p:nvSpPr>
        <p:spPr/>
        <p:txBody>
          <a:bodyPr/>
          <a:lstStyle/>
          <a:p>
            <a:fld id="{B8A2F782-2A3F-4699-B300-FE12C19F56A9}" type="slidenum">
              <a:rPr lang="en-US" smtClean="0"/>
              <a:t>30</a:t>
            </a:fld>
            <a:endParaRPr lang="en-US"/>
          </a:p>
        </p:txBody>
      </p:sp>
    </p:spTree>
    <p:extLst>
      <p:ext uri="{BB962C8B-B14F-4D97-AF65-F5344CB8AC3E}">
        <p14:creationId xmlns:p14="http://schemas.microsoft.com/office/powerpoint/2010/main" val="23642603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Valid wage is considered between 7.50 and 500 </a:t>
            </a:r>
          </a:p>
          <a:p>
            <a:r>
              <a:rPr lang="en-US" dirty="0" smtClean="0"/>
              <a:t>Hourly wage was calculated at 40</a:t>
            </a:r>
            <a:r>
              <a:rPr lang="en-US" baseline="0" dirty="0" smtClean="0"/>
              <a:t> hours for full time and actual hours for part-time.  </a:t>
            </a:r>
          </a:p>
          <a:p>
            <a:r>
              <a:rPr lang="en-US" baseline="0" dirty="0" smtClean="0"/>
              <a:t>Pre </a:t>
            </a:r>
            <a:r>
              <a:rPr lang="en-US" baseline="0" dirty="0" err="1" smtClean="0"/>
              <a:t>Covid</a:t>
            </a:r>
            <a:r>
              <a:rPr lang="en-US" baseline="0" dirty="0" smtClean="0"/>
              <a:t> wage Minus </a:t>
            </a:r>
            <a:r>
              <a:rPr lang="en-US" baseline="0" dirty="0" err="1" smtClean="0"/>
              <a:t>Covid</a:t>
            </a:r>
            <a:r>
              <a:rPr lang="en-US" baseline="0" dirty="0" smtClean="0"/>
              <a:t> Wage 20-10=10 </a:t>
            </a:r>
          </a:p>
          <a:p>
            <a:r>
              <a:rPr lang="en-US" baseline="0" dirty="0" smtClean="0"/>
              <a:t>Completer .30</a:t>
            </a:r>
          </a:p>
          <a:p>
            <a:r>
              <a:rPr lang="en-US" baseline="0" dirty="0" smtClean="0"/>
              <a:t>Skills Builder .08	</a:t>
            </a:r>
            <a:endParaRPr lang="en-US" dirty="0"/>
          </a:p>
        </p:txBody>
      </p:sp>
      <p:sp>
        <p:nvSpPr>
          <p:cNvPr id="4" name="Slide Number Placeholder 3"/>
          <p:cNvSpPr>
            <a:spLocks noGrp="1"/>
          </p:cNvSpPr>
          <p:nvPr>
            <p:ph type="sldNum" sz="quarter" idx="10"/>
          </p:nvPr>
        </p:nvSpPr>
        <p:spPr/>
        <p:txBody>
          <a:bodyPr/>
          <a:lstStyle/>
          <a:p>
            <a:fld id="{B8A2F782-2A3F-4699-B300-FE12C19F56A9}" type="slidenum">
              <a:rPr lang="en-US" smtClean="0"/>
              <a:t>31</a:t>
            </a:fld>
            <a:endParaRPr lang="en-US"/>
          </a:p>
        </p:txBody>
      </p:sp>
    </p:spTree>
    <p:extLst>
      <p:ext uri="{BB962C8B-B14F-4D97-AF65-F5344CB8AC3E}">
        <p14:creationId xmlns:p14="http://schemas.microsoft.com/office/powerpoint/2010/main" val="242644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60% of completers disagree and 55% of skills builders disagree.</a:t>
            </a:r>
          </a:p>
          <a:p>
            <a:r>
              <a:rPr lang="en-US" dirty="0" smtClean="0"/>
              <a:t>41% of completers strongly</a:t>
            </a:r>
            <a:r>
              <a:rPr lang="en-US" baseline="0" dirty="0" smtClean="0"/>
              <a:t> disagree and 35% of skills builders strongly disagree.</a:t>
            </a:r>
          </a:p>
          <a:p>
            <a:r>
              <a:rPr lang="en-US" baseline="0" dirty="0" smtClean="0"/>
              <a:t>20% of both skills builder and completers somewhat disagree. </a:t>
            </a:r>
            <a:endParaRPr lang="en-US" dirty="0"/>
          </a:p>
        </p:txBody>
      </p:sp>
      <p:sp>
        <p:nvSpPr>
          <p:cNvPr id="4" name="Slide Number Placeholder 3"/>
          <p:cNvSpPr>
            <a:spLocks noGrp="1"/>
          </p:cNvSpPr>
          <p:nvPr>
            <p:ph type="sldNum" sz="quarter" idx="10"/>
          </p:nvPr>
        </p:nvSpPr>
        <p:spPr/>
        <p:txBody>
          <a:bodyPr/>
          <a:lstStyle/>
          <a:p>
            <a:fld id="{B8A2F782-2A3F-4699-B300-FE12C19F56A9}" type="slidenum">
              <a:rPr lang="en-US" smtClean="0"/>
              <a:t>32</a:t>
            </a:fld>
            <a:endParaRPr lang="en-US"/>
          </a:p>
        </p:txBody>
      </p:sp>
    </p:spTree>
    <p:extLst>
      <p:ext uri="{BB962C8B-B14F-4D97-AF65-F5344CB8AC3E}">
        <p14:creationId xmlns:p14="http://schemas.microsoft.com/office/powerpoint/2010/main" val="120821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IPEDS ethnicity</a:t>
            </a:r>
            <a:r>
              <a:rPr lang="en-US" baseline="0" dirty="0" smtClean="0"/>
              <a:t> STD10 </a:t>
            </a:r>
            <a:endParaRPr lang="en-US" dirty="0" smtClean="0"/>
          </a:p>
          <a:p>
            <a:r>
              <a:rPr lang="en-US" dirty="0" smtClean="0"/>
              <a:t>White respondents are over-represented by 3.25% points </a:t>
            </a:r>
          </a:p>
          <a:p>
            <a:r>
              <a:rPr lang="en-US" dirty="0" smtClean="0"/>
              <a:t>When looking at a normal CTEOS</a:t>
            </a:r>
            <a:r>
              <a:rPr lang="en-US" baseline="0" dirty="0" smtClean="0"/>
              <a:t> distribution,</a:t>
            </a:r>
            <a:r>
              <a:rPr lang="en-US" dirty="0" smtClean="0"/>
              <a:t> Whites are over represented by 1.39% points.  </a:t>
            </a:r>
            <a:endParaRPr lang="en-US" dirty="0"/>
          </a:p>
        </p:txBody>
      </p:sp>
      <p:sp>
        <p:nvSpPr>
          <p:cNvPr id="4" name="Slide Number Placeholder 3"/>
          <p:cNvSpPr>
            <a:spLocks noGrp="1"/>
          </p:cNvSpPr>
          <p:nvPr>
            <p:ph type="sldNum" sz="quarter" idx="10"/>
          </p:nvPr>
        </p:nvSpPr>
        <p:spPr/>
        <p:txBody>
          <a:bodyPr/>
          <a:lstStyle/>
          <a:p>
            <a:fld id="{B8A2F782-2A3F-4699-B300-FE12C19F56A9}" type="slidenum">
              <a:rPr lang="en-US" smtClean="0"/>
              <a:t>13</a:t>
            </a:fld>
            <a:endParaRPr lang="en-US"/>
          </a:p>
        </p:txBody>
      </p:sp>
    </p:spTree>
    <p:extLst>
      <p:ext uri="{BB962C8B-B14F-4D97-AF65-F5344CB8AC3E}">
        <p14:creationId xmlns:p14="http://schemas.microsoft.com/office/powerpoint/2010/main" val="3353819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Gender SB04</a:t>
            </a:r>
          </a:p>
          <a:p>
            <a:r>
              <a:rPr lang="en-US" dirty="0" smtClean="0"/>
              <a:t>Females</a:t>
            </a:r>
            <a:r>
              <a:rPr lang="en-US" baseline="0" dirty="0" smtClean="0"/>
              <a:t> where more likely to respond than males. </a:t>
            </a:r>
          </a:p>
          <a:p>
            <a:r>
              <a:rPr lang="en-US" baseline="0" dirty="0" smtClean="0"/>
              <a:t>In a normal CTEOS distribution, 52% of respondents are female. However over 58 of respondents who reply email are female and the difference is made up by the phone center.  </a:t>
            </a:r>
            <a:endParaRPr lang="en-US" dirty="0"/>
          </a:p>
        </p:txBody>
      </p:sp>
      <p:sp>
        <p:nvSpPr>
          <p:cNvPr id="4" name="Slide Number Placeholder 3"/>
          <p:cNvSpPr>
            <a:spLocks noGrp="1"/>
          </p:cNvSpPr>
          <p:nvPr>
            <p:ph type="sldNum" sz="quarter" idx="10"/>
          </p:nvPr>
        </p:nvSpPr>
        <p:spPr/>
        <p:txBody>
          <a:bodyPr/>
          <a:lstStyle/>
          <a:p>
            <a:fld id="{B8A2F782-2A3F-4699-B300-FE12C19F56A9}" type="slidenum">
              <a:rPr lang="en-US" smtClean="0"/>
              <a:t>14</a:t>
            </a:fld>
            <a:endParaRPr lang="en-US"/>
          </a:p>
        </p:txBody>
      </p:sp>
    </p:spTree>
    <p:extLst>
      <p:ext uri="{BB962C8B-B14F-4D97-AF65-F5344CB8AC3E}">
        <p14:creationId xmlns:p14="http://schemas.microsoft.com/office/powerpoint/2010/main" val="2067468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normal</a:t>
            </a:r>
            <a:r>
              <a:rPr lang="en-US" baseline="0" dirty="0" smtClean="0"/>
              <a:t> CTEOS distribution, completers make up 34.6% of respondents.  </a:t>
            </a:r>
            <a:endParaRPr lang="en-US" dirty="0"/>
          </a:p>
        </p:txBody>
      </p:sp>
      <p:sp>
        <p:nvSpPr>
          <p:cNvPr id="4" name="Slide Number Placeholder 3"/>
          <p:cNvSpPr>
            <a:spLocks noGrp="1"/>
          </p:cNvSpPr>
          <p:nvPr>
            <p:ph type="sldNum" sz="quarter" idx="10"/>
          </p:nvPr>
        </p:nvSpPr>
        <p:spPr/>
        <p:txBody>
          <a:bodyPr/>
          <a:lstStyle/>
          <a:p>
            <a:fld id="{B8A2F782-2A3F-4699-B300-FE12C19F56A9}" type="slidenum">
              <a:rPr lang="en-US" smtClean="0"/>
              <a:t>15</a:t>
            </a:fld>
            <a:endParaRPr lang="en-US"/>
          </a:p>
        </p:txBody>
      </p:sp>
    </p:spTree>
    <p:extLst>
      <p:ext uri="{BB962C8B-B14F-4D97-AF65-F5344CB8AC3E}">
        <p14:creationId xmlns:p14="http://schemas.microsoft.com/office/powerpoint/2010/main" val="7802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About 78% were unemployed</a:t>
            </a:r>
            <a:r>
              <a:rPr lang="en-US" baseline="0" dirty="0" smtClean="0"/>
              <a:t> and 12% were furloughed </a:t>
            </a:r>
            <a:endParaRPr lang="en-US" dirty="0"/>
          </a:p>
        </p:txBody>
      </p:sp>
      <p:sp>
        <p:nvSpPr>
          <p:cNvPr id="4" name="Slide Number Placeholder 3"/>
          <p:cNvSpPr>
            <a:spLocks noGrp="1"/>
          </p:cNvSpPr>
          <p:nvPr>
            <p:ph type="sldNum" sz="quarter" idx="10"/>
          </p:nvPr>
        </p:nvSpPr>
        <p:spPr/>
        <p:txBody>
          <a:bodyPr/>
          <a:lstStyle/>
          <a:p>
            <a:fld id="{B8A2F782-2A3F-4699-B300-FE12C19F56A9}" type="slidenum">
              <a:rPr lang="en-US" smtClean="0"/>
              <a:t>17</a:t>
            </a:fld>
            <a:endParaRPr lang="en-US"/>
          </a:p>
        </p:txBody>
      </p:sp>
    </p:spTree>
    <p:extLst>
      <p:ext uri="{BB962C8B-B14F-4D97-AF65-F5344CB8AC3E}">
        <p14:creationId xmlns:p14="http://schemas.microsoft.com/office/powerpoint/2010/main" val="182596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A2F782-2A3F-4699-B300-FE12C19F56A9}" type="slidenum">
              <a:rPr lang="en-US" smtClean="0"/>
              <a:t>19</a:t>
            </a:fld>
            <a:endParaRPr lang="en-US"/>
          </a:p>
        </p:txBody>
      </p:sp>
    </p:spTree>
    <p:extLst>
      <p:ext uri="{BB962C8B-B14F-4D97-AF65-F5344CB8AC3E}">
        <p14:creationId xmlns:p14="http://schemas.microsoft.com/office/powerpoint/2010/main" val="3718042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Following Words Were Removed: work, working, covid-19, job</a:t>
            </a:r>
            <a:endParaRPr lang="en-US" dirty="0"/>
          </a:p>
        </p:txBody>
      </p:sp>
      <p:sp>
        <p:nvSpPr>
          <p:cNvPr id="4" name="Slide Number Placeholder 3"/>
          <p:cNvSpPr>
            <a:spLocks noGrp="1"/>
          </p:cNvSpPr>
          <p:nvPr>
            <p:ph type="sldNum" sz="quarter" idx="10"/>
          </p:nvPr>
        </p:nvSpPr>
        <p:spPr/>
        <p:txBody>
          <a:bodyPr/>
          <a:lstStyle/>
          <a:p>
            <a:fld id="{B8A2F782-2A3F-4699-B300-FE12C19F56A9}" type="slidenum">
              <a:rPr lang="en-US" smtClean="0"/>
              <a:t>23</a:t>
            </a:fld>
            <a:endParaRPr lang="en-US"/>
          </a:p>
        </p:txBody>
      </p:sp>
    </p:spTree>
    <p:extLst>
      <p:ext uri="{BB962C8B-B14F-4D97-AF65-F5344CB8AC3E}">
        <p14:creationId xmlns:p14="http://schemas.microsoft.com/office/powerpoint/2010/main" val="2789953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Very close -- my job was in the same field as my coursework and training</a:t>
            </a:r>
          </a:p>
          <a:p>
            <a:r>
              <a:rPr lang="en-US" dirty="0" smtClean="0"/>
              <a:t>Close -- I used what I learned in my coursework and training even though I did not work in the exact same field</a:t>
            </a:r>
          </a:p>
          <a:p>
            <a:r>
              <a:rPr lang="en-US" dirty="0" smtClean="0"/>
              <a:t>Not close -- my coursework and training were not at all related to the job</a:t>
            </a:r>
            <a:endParaRPr lang="en-US" dirty="0"/>
          </a:p>
        </p:txBody>
      </p:sp>
      <p:sp>
        <p:nvSpPr>
          <p:cNvPr id="4" name="Slide Number Placeholder 3"/>
          <p:cNvSpPr>
            <a:spLocks noGrp="1"/>
          </p:cNvSpPr>
          <p:nvPr>
            <p:ph type="sldNum" sz="quarter" idx="10"/>
          </p:nvPr>
        </p:nvSpPr>
        <p:spPr/>
        <p:txBody>
          <a:bodyPr/>
          <a:lstStyle/>
          <a:p>
            <a:fld id="{B8A2F782-2A3F-4699-B300-FE12C19F56A9}" type="slidenum">
              <a:rPr lang="en-US" smtClean="0"/>
              <a:t>26</a:t>
            </a:fld>
            <a:endParaRPr lang="en-US"/>
          </a:p>
        </p:txBody>
      </p:sp>
    </p:spTree>
    <p:extLst>
      <p:ext uri="{BB962C8B-B14F-4D97-AF65-F5344CB8AC3E}">
        <p14:creationId xmlns:p14="http://schemas.microsoft.com/office/powerpoint/2010/main" val="273607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84% of completers and 80% of skills builders saw no</a:t>
            </a:r>
            <a:r>
              <a:rPr lang="en-US" baseline="0" dirty="0" smtClean="0"/>
              <a:t> change. 8 of completers moved more or less similar. 10 of skills builder moved to more similar and 9 moved to less similar. </a:t>
            </a:r>
            <a:endParaRPr lang="en-US" dirty="0" smtClean="0"/>
          </a:p>
          <a:p>
            <a:endParaRPr lang="en-US" dirty="0"/>
          </a:p>
        </p:txBody>
      </p:sp>
      <p:sp>
        <p:nvSpPr>
          <p:cNvPr id="4" name="Slide Number Placeholder 3"/>
          <p:cNvSpPr>
            <a:spLocks noGrp="1"/>
          </p:cNvSpPr>
          <p:nvPr>
            <p:ph type="sldNum" sz="quarter" idx="10"/>
          </p:nvPr>
        </p:nvSpPr>
        <p:spPr/>
        <p:txBody>
          <a:bodyPr/>
          <a:lstStyle/>
          <a:p>
            <a:fld id="{B8A2F782-2A3F-4699-B300-FE12C19F56A9}" type="slidenum">
              <a:rPr lang="en-US" smtClean="0"/>
              <a:t>27</a:t>
            </a:fld>
            <a:endParaRPr lang="en-US"/>
          </a:p>
        </p:txBody>
      </p:sp>
    </p:spTree>
    <p:extLst>
      <p:ext uri="{BB962C8B-B14F-4D97-AF65-F5344CB8AC3E}">
        <p14:creationId xmlns:p14="http://schemas.microsoft.com/office/powerpoint/2010/main" val="160625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E1CC89-A6AD-4EE7-8555-0A8EF234D976}"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36982-27A5-416A-B25F-48C740E14525}" type="slidenum">
              <a:rPr lang="en-US" smtClean="0"/>
              <a:t>‹#›</a:t>
            </a:fld>
            <a:endParaRPr lang="en-US"/>
          </a:p>
        </p:txBody>
      </p:sp>
    </p:spTree>
    <p:extLst>
      <p:ext uri="{BB962C8B-B14F-4D97-AF65-F5344CB8AC3E}">
        <p14:creationId xmlns:p14="http://schemas.microsoft.com/office/powerpoint/2010/main" val="3653110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E1CC89-A6AD-4EE7-8555-0A8EF234D976}"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36982-27A5-416A-B25F-48C740E14525}" type="slidenum">
              <a:rPr lang="en-US" smtClean="0"/>
              <a:t>‹#›</a:t>
            </a:fld>
            <a:endParaRPr lang="en-US"/>
          </a:p>
        </p:txBody>
      </p:sp>
    </p:spTree>
    <p:extLst>
      <p:ext uri="{BB962C8B-B14F-4D97-AF65-F5344CB8AC3E}">
        <p14:creationId xmlns:p14="http://schemas.microsoft.com/office/powerpoint/2010/main" val="3408933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E1CC89-A6AD-4EE7-8555-0A8EF234D976}"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36982-27A5-416A-B25F-48C740E14525}" type="slidenum">
              <a:rPr lang="en-US" smtClean="0"/>
              <a:t>‹#›</a:t>
            </a:fld>
            <a:endParaRPr lang="en-US"/>
          </a:p>
        </p:txBody>
      </p:sp>
    </p:spTree>
    <p:extLst>
      <p:ext uri="{BB962C8B-B14F-4D97-AF65-F5344CB8AC3E}">
        <p14:creationId xmlns:p14="http://schemas.microsoft.com/office/powerpoint/2010/main" val="2076771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E1CC89-A6AD-4EE7-8555-0A8EF234D976}"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36982-27A5-416A-B25F-48C740E14525}" type="slidenum">
              <a:rPr lang="en-US" smtClean="0"/>
              <a:t>‹#›</a:t>
            </a:fld>
            <a:endParaRPr lang="en-US"/>
          </a:p>
        </p:txBody>
      </p:sp>
    </p:spTree>
    <p:extLst>
      <p:ext uri="{BB962C8B-B14F-4D97-AF65-F5344CB8AC3E}">
        <p14:creationId xmlns:p14="http://schemas.microsoft.com/office/powerpoint/2010/main" val="1366264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E1CC89-A6AD-4EE7-8555-0A8EF234D976}" type="datetimeFigureOut">
              <a:rPr lang="en-US" smtClean="0"/>
              <a:t>10/8/2020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736982-27A5-416A-B25F-48C740E14525}" type="slidenum">
              <a:rPr lang="en-US" smtClean="0"/>
              <a:t>‹#›</a:t>
            </a:fld>
            <a:endParaRPr lang="en-US"/>
          </a:p>
        </p:txBody>
      </p:sp>
    </p:spTree>
    <p:extLst>
      <p:ext uri="{BB962C8B-B14F-4D97-AF65-F5344CB8AC3E}">
        <p14:creationId xmlns:p14="http://schemas.microsoft.com/office/powerpoint/2010/main" val="2278126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E1CC89-A6AD-4EE7-8555-0A8EF234D976}" type="datetimeFigureOut">
              <a:rPr lang="en-US" smtClean="0"/>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36982-27A5-416A-B25F-48C740E14525}" type="slidenum">
              <a:rPr lang="en-US" smtClean="0"/>
              <a:t>‹#›</a:t>
            </a:fld>
            <a:endParaRPr lang="en-US"/>
          </a:p>
        </p:txBody>
      </p:sp>
    </p:spTree>
    <p:extLst>
      <p:ext uri="{BB962C8B-B14F-4D97-AF65-F5344CB8AC3E}">
        <p14:creationId xmlns:p14="http://schemas.microsoft.com/office/powerpoint/2010/main" val="850079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E1CC89-A6AD-4EE7-8555-0A8EF234D976}" type="datetimeFigureOut">
              <a:rPr lang="en-US" smtClean="0"/>
              <a:t>10/8/2020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736982-27A5-416A-B25F-48C740E14525}" type="slidenum">
              <a:rPr lang="en-US" smtClean="0"/>
              <a:t>‹#›</a:t>
            </a:fld>
            <a:endParaRPr lang="en-US"/>
          </a:p>
        </p:txBody>
      </p:sp>
    </p:spTree>
    <p:extLst>
      <p:ext uri="{BB962C8B-B14F-4D97-AF65-F5344CB8AC3E}">
        <p14:creationId xmlns:p14="http://schemas.microsoft.com/office/powerpoint/2010/main" val="2062991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E1CC89-A6AD-4EE7-8555-0A8EF234D976}" type="datetimeFigureOut">
              <a:rPr lang="en-US" smtClean="0"/>
              <a:t>10/8/2020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736982-27A5-416A-B25F-48C740E14525}" type="slidenum">
              <a:rPr lang="en-US" smtClean="0"/>
              <a:t>‹#›</a:t>
            </a:fld>
            <a:endParaRPr lang="en-US"/>
          </a:p>
        </p:txBody>
      </p:sp>
    </p:spTree>
    <p:extLst>
      <p:ext uri="{BB962C8B-B14F-4D97-AF65-F5344CB8AC3E}">
        <p14:creationId xmlns:p14="http://schemas.microsoft.com/office/powerpoint/2010/main" val="2323239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E1CC89-A6AD-4EE7-8555-0A8EF234D976}" type="datetimeFigureOut">
              <a:rPr lang="en-US" smtClean="0"/>
              <a:t>10/8/2020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736982-27A5-416A-B25F-48C740E14525}" type="slidenum">
              <a:rPr lang="en-US" smtClean="0"/>
              <a:t>‹#›</a:t>
            </a:fld>
            <a:endParaRPr lang="en-US"/>
          </a:p>
        </p:txBody>
      </p:sp>
    </p:spTree>
    <p:extLst>
      <p:ext uri="{BB962C8B-B14F-4D97-AF65-F5344CB8AC3E}">
        <p14:creationId xmlns:p14="http://schemas.microsoft.com/office/powerpoint/2010/main" val="1564163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E1CC89-A6AD-4EE7-8555-0A8EF234D976}" type="datetimeFigureOut">
              <a:rPr lang="en-US" smtClean="0"/>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36982-27A5-416A-B25F-48C740E14525}" type="slidenum">
              <a:rPr lang="en-US" smtClean="0"/>
              <a:t>‹#›</a:t>
            </a:fld>
            <a:endParaRPr lang="en-US"/>
          </a:p>
        </p:txBody>
      </p:sp>
    </p:spTree>
    <p:extLst>
      <p:ext uri="{BB962C8B-B14F-4D97-AF65-F5344CB8AC3E}">
        <p14:creationId xmlns:p14="http://schemas.microsoft.com/office/powerpoint/2010/main" val="2668755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9E1CC89-A6AD-4EE7-8555-0A8EF234D976}" type="datetimeFigureOut">
              <a:rPr lang="en-US" smtClean="0"/>
              <a:t>10/8/2020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736982-27A5-416A-B25F-48C740E14525}" type="slidenum">
              <a:rPr lang="en-US" smtClean="0"/>
              <a:t>‹#›</a:t>
            </a:fld>
            <a:endParaRPr lang="en-US"/>
          </a:p>
        </p:txBody>
      </p:sp>
    </p:spTree>
    <p:extLst>
      <p:ext uri="{BB962C8B-B14F-4D97-AF65-F5344CB8AC3E}">
        <p14:creationId xmlns:p14="http://schemas.microsoft.com/office/powerpoint/2010/main" val="55271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E1CC89-A6AD-4EE7-8555-0A8EF234D976}" type="datetimeFigureOut">
              <a:rPr lang="en-US" smtClean="0"/>
              <a:t>10/8/2020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736982-27A5-416A-B25F-48C740E14525}" type="slidenum">
              <a:rPr lang="en-US" smtClean="0"/>
              <a:t>‹#›</a:t>
            </a:fld>
            <a:endParaRPr lang="en-US"/>
          </a:p>
        </p:txBody>
      </p:sp>
    </p:spTree>
    <p:extLst>
      <p:ext uri="{BB962C8B-B14F-4D97-AF65-F5344CB8AC3E}">
        <p14:creationId xmlns:p14="http://schemas.microsoft.com/office/powerpoint/2010/main" val="444166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cteos.santarosa.edu/2020-cteos-covid-survey-response-rates"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cteos.santarosa.edu/2020-cteos-covid-survey-response-rat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chart" Target="../charts/chart9.xml"/><Relationship Id="rId5" Type="http://schemas.openxmlformats.org/officeDocument/2006/relationships/chart" Target="../charts/chart8.xml"/><Relationship Id="rId4" Type="http://schemas.openxmlformats.org/officeDocument/2006/relationships/chart" Target="../charts/chart7.xml"/></Relationships>
</file>

<file path=ppt/slides/_rels/slide2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chart" Target="../charts/chart11.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agehrke@santarosa.edu" TargetMode="External"/><Relationship Id="rId2" Type="http://schemas.openxmlformats.org/officeDocument/2006/relationships/hyperlink" Target="https://cteos.santarosa.edu/2020-cteos-covid-survey-response-rat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alpassplus.org/LaunchBoard/Community-College-Pipeline.aspx" TargetMode="External"/><Relationship Id="rId2" Type="http://schemas.openxmlformats.org/officeDocument/2006/relationships/hyperlink" Target="https://cteos.santarosa.edu/visualizations" TargetMode="External"/><Relationship Id="rId1" Type="http://schemas.openxmlformats.org/officeDocument/2006/relationships/slideLayout" Target="../slideLayouts/slideLayout2.xml"/><Relationship Id="rId4" Type="http://schemas.openxmlformats.org/officeDocument/2006/relationships/hyperlink" Target="https://cteos.santarosa.edu/request-data"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cteos.santarosa.edu/informa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14400" y="1524158"/>
            <a:ext cx="3868307" cy="3962085"/>
          </a:xfrm>
          <a:prstGeom prst="rect">
            <a:avLst/>
          </a:prstGeom>
        </p:spPr>
      </p:pic>
      <p:sp>
        <p:nvSpPr>
          <p:cNvPr id="2" name="Title 1"/>
          <p:cNvSpPr>
            <a:spLocks noGrp="1"/>
          </p:cNvSpPr>
          <p:nvPr>
            <p:ph type="title"/>
          </p:nvPr>
        </p:nvSpPr>
        <p:spPr>
          <a:xfrm>
            <a:off x="4721952" y="1371757"/>
            <a:ext cx="6555648" cy="3447893"/>
          </a:xfrm>
        </p:spPr>
        <p:txBody>
          <a:bodyPr>
            <a:normAutofit fontScale="90000"/>
          </a:bodyPr>
          <a:lstStyle/>
          <a:p>
            <a:pPr>
              <a:lnSpc>
                <a:spcPct val="100000"/>
              </a:lnSpc>
            </a:pPr>
            <a:r>
              <a:rPr lang="en-US" sz="4800" b="1" dirty="0" smtClean="0">
                <a:solidFill>
                  <a:schemeClr val="bg1">
                    <a:lumMod val="85000"/>
                  </a:schemeClr>
                </a:solidFill>
                <a:latin typeface="Palatino Linotype" panose="02040502050505030304" pitchFamily="18" charset="0"/>
              </a:rPr>
              <a:t/>
            </a:r>
            <a:br>
              <a:rPr lang="en-US" sz="4800" b="1" dirty="0" smtClean="0">
                <a:solidFill>
                  <a:schemeClr val="bg1">
                    <a:lumMod val="85000"/>
                  </a:schemeClr>
                </a:solidFill>
                <a:latin typeface="Palatino Linotype" panose="02040502050505030304" pitchFamily="18" charset="0"/>
              </a:rPr>
            </a:br>
            <a:r>
              <a:rPr lang="en-US" sz="4800" b="1" dirty="0" smtClean="0">
                <a:solidFill>
                  <a:schemeClr val="bg1">
                    <a:lumMod val="85000"/>
                  </a:schemeClr>
                </a:solidFill>
                <a:latin typeface="Palatino Linotype" panose="02040502050505030304" pitchFamily="18" charset="0"/>
              </a:rPr>
              <a:t>What CTEOS is Learning about Coronavirus Employment Impacts for former CTE students </a:t>
            </a:r>
            <a:br>
              <a:rPr lang="en-US" sz="4800" b="1" dirty="0" smtClean="0">
                <a:solidFill>
                  <a:schemeClr val="bg1">
                    <a:lumMod val="85000"/>
                  </a:schemeClr>
                </a:solidFill>
                <a:latin typeface="Palatino Linotype" panose="02040502050505030304" pitchFamily="18" charset="0"/>
              </a:rPr>
            </a:br>
            <a:r>
              <a:rPr lang="en-US" sz="4800" b="1" dirty="0" smtClean="0">
                <a:solidFill>
                  <a:schemeClr val="bg1">
                    <a:lumMod val="85000"/>
                  </a:schemeClr>
                </a:solidFill>
                <a:latin typeface="Palatino Linotype" panose="02040502050505030304" pitchFamily="18" charset="0"/>
              </a:rPr>
              <a:t/>
            </a:r>
            <a:br>
              <a:rPr lang="en-US" sz="4800" b="1" dirty="0" smtClean="0">
                <a:solidFill>
                  <a:schemeClr val="bg1">
                    <a:lumMod val="85000"/>
                  </a:schemeClr>
                </a:solidFill>
                <a:latin typeface="Palatino Linotype" panose="02040502050505030304" pitchFamily="18" charset="0"/>
              </a:rPr>
            </a:br>
            <a:r>
              <a:rPr lang="en-US" sz="4800" b="1" dirty="0" smtClean="0">
                <a:solidFill>
                  <a:schemeClr val="bg1">
                    <a:lumMod val="85000"/>
                  </a:schemeClr>
                </a:solidFill>
                <a:latin typeface="Palatino Linotype" panose="02040502050505030304" pitchFamily="18" charset="0"/>
              </a:rPr>
              <a:t>Slide deck at </a:t>
            </a:r>
            <a:r>
              <a:rPr lang="en-US" sz="4800" b="1" dirty="0" smtClean="0">
                <a:solidFill>
                  <a:srgbClr val="FFFF00"/>
                </a:solidFill>
                <a:latin typeface="Palatino Linotype" panose="02040502050505030304" pitchFamily="18" charset="0"/>
              </a:rPr>
              <a:t>cteos.org</a:t>
            </a:r>
            <a:r>
              <a:rPr lang="en-US" sz="4800" b="1" dirty="0" smtClean="0">
                <a:solidFill>
                  <a:schemeClr val="bg1">
                    <a:lumMod val="85000"/>
                  </a:schemeClr>
                </a:solidFill>
                <a:latin typeface="Palatino Linotype" panose="02040502050505030304" pitchFamily="18" charset="0"/>
              </a:rPr>
              <a:t> </a:t>
            </a:r>
            <a:br>
              <a:rPr lang="en-US" sz="4800" b="1" dirty="0" smtClean="0">
                <a:solidFill>
                  <a:schemeClr val="bg1">
                    <a:lumMod val="85000"/>
                  </a:schemeClr>
                </a:solidFill>
                <a:latin typeface="Palatino Linotype" panose="02040502050505030304" pitchFamily="18" charset="0"/>
              </a:rPr>
            </a:br>
            <a:r>
              <a:rPr lang="en-US" sz="4800" b="1" dirty="0" smtClean="0">
                <a:solidFill>
                  <a:schemeClr val="bg1">
                    <a:lumMod val="85000"/>
                  </a:schemeClr>
                </a:solidFill>
                <a:latin typeface="Palatino Linotype" panose="02040502050505030304" pitchFamily="18" charset="0"/>
              </a:rPr>
              <a:t>(</a:t>
            </a:r>
            <a:r>
              <a:rPr lang="en-US" sz="4800" dirty="0" smtClean="0">
                <a:hlinkClick r:id="rId4"/>
              </a:rPr>
              <a:t>CTEOS </a:t>
            </a:r>
            <a:r>
              <a:rPr lang="en-US" sz="4800" dirty="0">
                <a:hlinkClick r:id="rId4"/>
              </a:rPr>
              <a:t>COVID Employment </a:t>
            </a:r>
            <a:r>
              <a:rPr lang="en-US" sz="4800" dirty="0" smtClean="0">
                <a:hlinkClick r:id="rId4"/>
              </a:rPr>
              <a:t>Impacts</a:t>
            </a:r>
            <a:r>
              <a:rPr lang="en-US" sz="4800" b="1" dirty="0">
                <a:solidFill>
                  <a:schemeClr val="bg1">
                    <a:lumMod val="85000"/>
                  </a:schemeClr>
                </a:solidFill>
                <a:latin typeface="Palatino Linotype" panose="02040502050505030304" pitchFamily="18" charset="0"/>
              </a:rPr>
              <a:t> </a:t>
            </a:r>
            <a:r>
              <a:rPr lang="en-US" sz="4800" b="1" dirty="0" smtClean="0">
                <a:solidFill>
                  <a:schemeClr val="bg1">
                    <a:lumMod val="85000"/>
                  </a:schemeClr>
                </a:solidFill>
                <a:latin typeface="Palatino Linotype" panose="02040502050505030304" pitchFamily="18" charset="0"/>
              </a:rPr>
              <a:t>)</a:t>
            </a:r>
            <a:r>
              <a:rPr lang="en-US" sz="4800" dirty="0">
                <a:solidFill>
                  <a:schemeClr val="bg1">
                    <a:lumMod val="85000"/>
                  </a:schemeClr>
                </a:solidFill>
                <a:latin typeface="Palatino Linotype" panose="02040502050505030304" pitchFamily="18" charset="0"/>
              </a:rPr>
              <a:t/>
            </a:r>
            <a:br>
              <a:rPr lang="en-US" sz="4800" dirty="0">
                <a:solidFill>
                  <a:schemeClr val="bg1">
                    <a:lumMod val="85000"/>
                  </a:schemeClr>
                </a:solidFill>
                <a:latin typeface="Palatino Linotype" panose="02040502050505030304" pitchFamily="18" charset="0"/>
              </a:rPr>
            </a:br>
            <a:r>
              <a:rPr lang="en-US" sz="2800" b="1" i="1" dirty="0">
                <a:solidFill>
                  <a:schemeClr val="bg1">
                    <a:lumMod val="85000"/>
                  </a:schemeClr>
                </a:solidFill>
                <a:latin typeface="Palatino Linotype" panose="02040502050505030304" pitchFamily="18" charset="0"/>
              </a:rPr>
              <a:t/>
            </a:r>
            <a:br>
              <a:rPr lang="en-US" sz="2800" b="1" i="1" dirty="0">
                <a:solidFill>
                  <a:schemeClr val="bg1">
                    <a:lumMod val="85000"/>
                  </a:schemeClr>
                </a:solidFill>
                <a:latin typeface="Palatino Linotype" panose="02040502050505030304" pitchFamily="18" charset="0"/>
              </a:rPr>
            </a:br>
            <a:r>
              <a:rPr lang="en-US" sz="2800" b="1" i="1" dirty="0">
                <a:solidFill>
                  <a:schemeClr val="bg1">
                    <a:lumMod val="85000"/>
                  </a:schemeClr>
                </a:solidFill>
                <a:latin typeface="Palatino Linotype" panose="02040502050505030304" pitchFamily="18" charset="0"/>
              </a:rPr>
              <a:t>The California Community Colleges Career &amp; Technical Education Employment Outcomes Survey</a:t>
            </a:r>
            <a:endParaRPr lang="en-US" sz="2800" b="1" dirty="0">
              <a:solidFill>
                <a:schemeClr val="bg1">
                  <a:lumMod val="85000"/>
                </a:schemeClr>
              </a:solidFill>
              <a:latin typeface="Palatino Linotype" panose="02040502050505030304" pitchFamily="18" charset="0"/>
            </a:endParaRPr>
          </a:p>
        </p:txBody>
      </p:sp>
      <p:sp>
        <p:nvSpPr>
          <p:cNvPr id="7" name="TextBox 6"/>
          <p:cNvSpPr txBox="1"/>
          <p:nvPr/>
        </p:nvSpPr>
        <p:spPr>
          <a:xfrm>
            <a:off x="0" y="6530992"/>
            <a:ext cx="6555648" cy="830997"/>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en-US" sz="2000" dirty="0" smtClean="0">
                <a:solidFill>
                  <a:prstClr val="white">
                    <a:lumMod val="85000"/>
                  </a:prstClr>
                </a:solidFill>
                <a:latin typeface="Palatino Linotype" panose="02040502050505030304" pitchFamily="18" charset="0"/>
              </a:rPr>
              <a:t>Amil </a:t>
            </a:r>
            <a:r>
              <a:rPr lang="en-US" sz="2000" dirty="0" smtClean="0">
                <a:solidFill>
                  <a:prstClr val="white">
                    <a:lumMod val="85000"/>
                  </a:prstClr>
                </a:solidFill>
                <a:latin typeface="Palatino Linotype" panose="02040502050505030304" pitchFamily="18" charset="0"/>
              </a:rPr>
              <a:t>Gehrke</a:t>
            </a:r>
            <a:endParaRPr lang="en-US" sz="2000" noProof="0" dirty="0">
              <a:solidFill>
                <a:prstClr val="white">
                  <a:lumMod val="85000"/>
                </a:prstClr>
              </a:solidFill>
              <a:latin typeface="Palatino Linotype" panose="0204050205050503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lumMod val="85000"/>
                </a:prstClr>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80615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2020 COVID EMPLOYMENT IMPACT SURVEY </a:t>
            </a:r>
            <a:endParaRPr lang="en-US" dirty="0"/>
          </a:p>
        </p:txBody>
      </p:sp>
      <p:sp>
        <p:nvSpPr>
          <p:cNvPr id="3" name="Content Placeholder 2"/>
          <p:cNvSpPr>
            <a:spLocks noGrp="1"/>
          </p:cNvSpPr>
          <p:nvPr>
            <p:ph idx="1"/>
          </p:nvPr>
        </p:nvSpPr>
        <p:spPr/>
        <p:txBody>
          <a:bodyPr/>
          <a:lstStyle/>
          <a:p>
            <a:pPr marL="0" indent="0">
              <a:buNone/>
            </a:pPr>
            <a:r>
              <a:rPr lang="en-US" b="1" dirty="0"/>
              <a:t>This is a separate instrument and </a:t>
            </a:r>
            <a:r>
              <a:rPr lang="en-US" b="1" dirty="0" smtClean="0"/>
              <a:t>administration from </a:t>
            </a:r>
            <a:r>
              <a:rPr lang="en-US" b="1" dirty="0"/>
              <a:t>the 2020 CTEOS survey</a:t>
            </a:r>
            <a:r>
              <a:rPr lang="en-US" b="1" dirty="0" smtClean="0"/>
              <a:t>.</a:t>
            </a:r>
          </a:p>
          <a:p>
            <a:r>
              <a:rPr lang="en-US" dirty="0" smtClean="0"/>
              <a:t>Was administered July </a:t>
            </a:r>
            <a:r>
              <a:rPr lang="en-US" dirty="0"/>
              <a:t>8th 2020 to August 18th </a:t>
            </a:r>
            <a:r>
              <a:rPr lang="en-US" dirty="0" smtClean="0"/>
              <a:t>2020</a:t>
            </a:r>
          </a:p>
          <a:p>
            <a:r>
              <a:rPr lang="en-US" dirty="0" smtClean="0"/>
              <a:t>Only was sent by email to addresses on hand</a:t>
            </a:r>
          </a:p>
          <a:p>
            <a:r>
              <a:rPr lang="en-US" dirty="0" smtClean="0"/>
              <a:t>Included former CTE students who met the criteria for 2017, 2018, or 2019 survey cycles (Last enrollment was 2014-2015, 2015-2016, 2016-17 respectively).  </a:t>
            </a:r>
          </a:p>
          <a:p>
            <a:r>
              <a:rPr lang="en-US" dirty="0" smtClean="0"/>
              <a:t>Data is available now: </a:t>
            </a:r>
            <a:r>
              <a:rPr lang="en-US" dirty="0" smtClean="0">
                <a:hlinkClick r:id="rId2"/>
              </a:rPr>
              <a:t>https://cteos.santarosa.edu/2020-cteos-covid-survey-response-rates</a:t>
            </a:r>
            <a:r>
              <a:rPr lang="en-US" dirty="0" smtClean="0"/>
              <a:t> </a:t>
            </a:r>
            <a:endParaRPr lang="en-US" dirty="0"/>
          </a:p>
        </p:txBody>
      </p:sp>
    </p:spTree>
    <p:extLst>
      <p:ext uri="{BB962C8B-B14F-4D97-AF65-F5344CB8AC3E}">
        <p14:creationId xmlns:p14="http://schemas.microsoft.com/office/powerpoint/2010/main" val="3136825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questions were asked:</a:t>
            </a:r>
            <a:endParaRPr lang="en-US" dirty="0"/>
          </a:p>
        </p:txBody>
      </p:sp>
      <p:sp>
        <p:nvSpPr>
          <p:cNvPr id="3" name="Content Placeholder 2"/>
          <p:cNvSpPr>
            <a:spLocks noGrp="1"/>
          </p:cNvSpPr>
          <p:nvPr>
            <p:ph idx="1"/>
          </p:nvPr>
        </p:nvSpPr>
        <p:spPr/>
        <p:txBody>
          <a:bodyPr/>
          <a:lstStyle/>
          <a:p>
            <a:r>
              <a:rPr lang="en-US" dirty="0" smtClean="0"/>
              <a:t>Current employment status</a:t>
            </a:r>
          </a:p>
          <a:p>
            <a:r>
              <a:rPr lang="en-US" dirty="0" smtClean="0"/>
              <a:t>Impacts of COVID on employment including status, wages, hours worked. </a:t>
            </a:r>
          </a:p>
          <a:p>
            <a:r>
              <a:rPr lang="en-US" dirty="0" smtClean="0"/>
              <a:t>If currently a student and type of institution attended </a:t>
            </a:r>
          </a:p>
          <a:p>
            <a:r>
              <a:rPr lang="en-US" dirty="0" smtClean="0"/>
              <a:t>Interest in returning to community college</a:t>
            </a:r>
          </a:p>
          <a:p>
            <a:r>
              <a:rPr lang="en-US" dirty="0" smtClean="0"/>
              <a:t>Gig worker status</a:t>
            </a:r>
          </a:p>
          <a:p>
            <a:r>
              <a:rPr lang="en-US" dirty="0" smtClean="0"/>
              <a:t>Pre-and-post COVID wages, hours, and if employment is in field of study</a:t>
            </a:r>
          </a:p>
          <a:p>
            <a:r>
              <a:rPr lang="en-US" dirty="0" smtClean="0"/>
              <a:t>Perception of job security  </a:t>
            </a:r>
            <a:endParaRPr lang="en-US" dirty="0"/>
          </a:p>
        </p:txBody>
      </p:sp>
    </p:spTree>
    <p:extLst>
      <p:ext uri="{BB962C8B-B14F-4D97-AF65-F5344CB8AC3E}">
        <p14:creationId xmlns:p14="http://schemas.microsoft.com/office/powerpoint/2010/main" val="1534533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Response Rates</a:t>
            </a:r>
            <a:endParaRPr lang="en-US" dirty="0"/>
          </a:p>
        </p:txBody>
      </p:sp>
      <p:sp>
        <p:nvSpPr>
          <p:cNvPr id="3" name="Content Placeholder 2"/>
          <p:cNvSpPr>
            <a:spLocks noGrp="1"/>
          </p:cNvSpPr>
          <p:nvPr>
            <p:ph idx="1"/>
          </p:nvPr>
        </p:nvSpPr>
        <p:spPr/>
        <p:txBody>
          <a:bodyPr>
            <a:normAutofit/>
          </a:bodyPr>
          <a:lstStyle/>
          <a:p>
            <a:r>
              <a:rPr lang="en-US" dirty="0" smtClean="0"/>
              <a:t>21,328 responses collected </a:t>
            </a:r>
          </a:p>
          <a:p>
            <a:r>
              <a:rPr lang="en-US" dirty="0" smtClean="0"/>
              <a:t>488,225 total possible respondents (4.37% response rate) </a:t>
            </a:r>
          </a:p>
          <a:p>
            <a:r>
              <a:rPr lang="en-US" dirty="0" smtClean="0"/>
              <a:t>459,519 possible respondents had at least one email on file (94%) </a:t>
            </a:r>
          </a:p>
          <a:p>
            <a:r>
              <a:rPr lang="en-US" dirty="0" smtClean="0"/>
              <a:t>197,578 had more than one email (43% of those with emails)</a:t>
            </a:r>
          </a:p>
          <a:p>
            <a:r>
              <a:rPr lang="en-US" dirty="0" smtClean="0"/>
              <a:t>255,736 email addresses ended in “.</a:t>
            </a:r>
            <a:r>
              <a:rPr lang="en-US" dirty="0" err="1" smtClean="0"/>
              <a:t>edu</a:t>
            </a:r>
            <a:r>
              <a:rPr lang="en-US" dirty="0" smtClean="0"/>
              <a:t>” (39% of all emails)</a:t>
            </a:r>
          </a:p>
          <a:p>
            <a:pPr marL="0" indent="0">
              <a:buNone/>
            </a:pPr>
            <a:endParaRPr lang="en-US" dirty="0"/>
          </a:p>
          <a:p>
            <a:r>
              <a:rPr lang="en-US" dirty="0" smtClean="0"/>
              <a:t>Bounce rate was over 30%  (190,000 email addresses) and beyond the technical capabilities of the system. </a:t>
            </a:r>
          </a:p>
          <a:p>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3187924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Respondent </a:t>
            </a:r>
            <a:r>
              <a:rPr lang="en-US" dirty="0" smtClean="0"/>
              <a:t>Demographics</a:t>
            </a:r>
            <a:endParaRPr lang="en-US" dirty="0"/>
          </a:p>
        </p:txBody>
      </p:sp>
      <p:pic>
        <p:nvPicPr>
          <p:cNvPr id="5" name="Content Placeholder 4"/>
          <p:cNvPicPr>
            <a:picLocks noGrp="1" noChangeAspect="1"/>
          </p:cNvPicPr>
          <p:nvPr>
            <p:ph idx="1"/>
          </p:nvPr>
        </p:nvPicPr>
        <p:blipFill>
          <a:blip r:embed="rId3"/>
          <a:stretch>
            <a:fillRect/>
          </a:stretch>
        </p:blipFill>
        <p:spPr>
          <a:xfrm>
            <a:off x="110676" y="2091447"/>
            <a:ext cx="11919944" cy="3803515"/>
          </a:xfrm>
          <a:prstGeom prst="rect">
            <a:avLst/>
          </a:prstGeom>
        </p:spPr>
      </p:pic>
    </p:spTree>
    <p:extLst>
      <p:ext uri="{BB962C8B-B14F-4D97-AF65-F5344CB8AC3E}">
        <p14:creationId xmlns:p14="http://schemas.microsoft.com/office/powerpoint/2010/main" val="2279842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Respondent </a:t>
            </a:r>
            <a:r>
              <a:rPr lang="en-US" dirty="0" smtClean="0"/>
              <a:t>Demographics</a:t>
            </a:r>
            <a:endParaRPr lang="en-US" dirty="0"/>
          </a:p>
        </p:txBody>
      </p:sp>
      <p:pic>
        <p:nvPicPr>
          <p:cNvPr id="4" name="Content Placeholder 3"/>
          <p:cNvPicPr>
            <a:picLocks noGrp="1" noChangeAspect="1"/>
          </p:cNvPicPr>
          <p:nvPr>
            <p:ph idx="1"/>
          </p:nvPr>
        </p:nvPicPr>
        <p:blipFill>
          <a:blip r:embed="rId3"/>
          <a:stretch>
            <a:fillRect/>
          </a:stretch>
        </p:blipFill>
        <p:spPr>
          <a:xfrm>
            <a:off x="213067" y="3285925"/>
            <a:ext cx="11542540" cy="1999623"/>
          </a:xfrm>
          <a:prstGeom prst="rect">
            <a:avLst/>
          </a:prstGeom>
        </p:spPr>
      </p:pic>
    </p:spTree>
    <p:extLst>
      <p:ext uri="{BB962C8B-B14F-4D97-AF65-F5344CB8AC3E}">
        <p14:creationId xmlns:p14="http://schemas.microsoft.com/office/powerpoint/2010/main" val="31401375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Completers and Skills Builders</a:t>
            </a:r>
            <a:endParaRPr lang="en-US" dirty="0"/>
          </a:p>
        </p:txBody>
      </p:sp>
      <p:pic>
        <p:nvPicPr>
          <p:cNvPr id="4" name="Picture 3"/>
          <p:cNvPicPr>
            <a:picLocks noChangeAspect="1"/>
          </p:cNvPicPr>
          <p:nvPr/>
        </p:nvPicPr>
        <p:blipFill>
          <a:blip r:embed="rId3"/>
          <a:stretch>
            <a:fillRect/>
          </a:stretch>
        </p:blipFill>
        <p:spPr>
          <a:xfrm>
            <a:off x="985408" y="2795586"/>
            <a:ext cx="10391259" cy="2017573"/>
          </a:xfrm>
          <a:prstGeom prst="rect">
            <a:avLst/>
          </a:prstGeom>
        </p:spPr>
      </p:pic>
    </p:spTree>
    <p:extLst>
      <p:ext uri="{BB962C8B-B14F-4D97-AF65-F5344CB8AC3E}">
        <p14:creationId xmlns:p14="http://schemas.microsoft.com/office/powerpoint/2010/main" val="2345634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 About The COVID Survey </a:t>
            </a:r>
            <a:endParaRPr lang="en-US" dirty="0"/>
          </a:p>
        </p:txBody>
      </p:sp>
    </p:spTree>
    <p:extLst>
      <p:ext uri="{BB962C8B-B14F-4D97-AF65-F5344CB8AC3E}">
        <p14:creationId xmlns:p14="http://schemas.microsoft.com/office/powerpoint/2010/main" val="5729885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Employment Status </a:t>
            </a:r>
            <a:br>
              <a:rPr lang="en-US" dirty="0" smtClean="0"/>
            </a:br>
            <a:r>
              <a:rPr lang="en-US" dirty="0" smtClean="0"/>
              <a:t>(All Respondents 21,283)</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4673793"/>
              </p:ext>
            </p:extLst>
          </p:nvPr>
        </p:nvGraphicFramePr>
        <p:xfrm>
          <a:off x="737716" y="1845722"/>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623211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14413" y="448331"/>
            <a:ext cx="5157787" cy="823912"/>
          </a:xfrm>
        </p:spPr>
        <p:txBody>
          <a:bodyPr>
            <a:normAutofit lnSpcReduction="10000"/>
          </a:bodyPr>
          <a:lstStyle/>
          <a:p>
            <a:r>
              <a:rPr lang="en-US" dirty="0" smtClean="0"/>
              <a:t>Employment Status Completers</a:t>
            </a:r>
          </a:p>
          <a:p>
            <a:r>
              <a:rPr lang="en-US" dirty="0" smtClean="0"/>
              <a:t>(8,798)</a:t>
            </a:r>
            <a:endParaRPr lang="en-US" dirty="0"/>
          </a:p>
        </p:txBody>
      </p:sp>
      <p:sp>
        <p:nvSpPr>
          <p:cNvPr id="5" name="Text Placeholder 4"/>
          <p:cNvSpPr>
            <a:spLocks noGrp="1"/>
          </p:cNvSpPr>
          <p:nvPr>
            <p:ph type="body" sz="quarter" idx="3"/>
          </p:nvPr>
        </p:nvSpPr>
        <p:spPr>
          <a:xfrm>
            <a:off x="6172200" y="435194"/>
            <a:ext cx="5183188" cy="823912"/>
          </a:xfrm>
        </p:spPr>
        <p:txBody>
          <a:bodyPr>
            <a:normAutofit lnSpcReduction="10000"/>
          </a:bodyPr>
          <a:lstStyle/>
          <a:p>
            <a:r>
              <a:rPr lang="en-US" dirty="0" smtClean="0"/>
              <a:t>Employment Status Skills Builders</a:t>
            </a:r>
          </a:p>
          <a:p>
            <a:r>
              <a:rPr lang="en-US" dirty="0" smtClean="0"/>
              <a:t>(12,485)</a:t>
            </a:r>
            <a:endParaRPr lang="en-US" dirty="0"/>
          </a:p>
        </p:txBody>
      </p:sp>
      <p:graphicFrame>
        <p:nvGraphicFramePr>
          <p:cNvPr id="7" name="Content Placeholder 6"/>
          <p:cNvGraphicFramePr>
            <a:graphicFrameLocks noGrp="1"/>
          </p:cNvGraphicFramePr>
          <p:nvPr>
            <p:ph sz="quarter" idx="4"/>
            <p:extLst>
              <p:ext uri="{D42A27DB-BD31-4B8C-83A1-F6EECF244321}">
                <p14:modId xmlns:p14="http://schemas.microsoft.com/office/powerpoint/2010/main" val="4178684840"/>
              </p:ext>
            </p:extLst>
          </p:nvPr>
        </p:nvGraphicFramePr>
        <p:xfrm>
          <a:off x="6172200" y="2505075"/>
          <a:ext cx="5183188" cy="36845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2448698677"/>
              </p:ext>
            </p:extLst>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772881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Were you employed on March 11, 2020, the date that the Novel Coronavirus Disease, COVID-19, was declared a pandemic?</a:t>
            </a:r>
            <a:endParaRPr lang="en-US" dirty="0"/>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3375591331"/>
              </p:ext>
            </p:extLst>
          </p:nvPr>
        </p:nvGraphicFramePr>
        <p:xfrm>
          <a:off x="107577" y="2011681"/>
          <a:ext cx="12005533" cy="4079678"/>
        </p:xfrm>
        <a:graphic>
          <a:graphicData uri="http://schemas.openxmlformats.org/drawingml/2006/table">
            <a:tbl>
              <a:tblPr/>
              <a:tblGrid>
                <a:gridCol w="1252219">
                  <a:extLst>
                    <a:ext uri="{9D8B030D-6E8A-4147-A177-3AD203B41FA5}">
                      <a16:colId xmlns:a16="http://schemas.microsoft.com/office/drawing/2014/main" val="2451552144"/>
                    </a:ext>
                  </a:extLst>
                </a:gridCol>
                <a:gridCol w="3364454">
                  <a:extLst>
                    <a:ext uri="{9D8B030D-6E8A-4147-A177-3AD203B41FA5}">
                      <a16:colId xmlns:a16="http://schemas.microsoft.com/office/drawing/2014/main" val="2515816832"/>
                    </a:ext>
                  </a:extLst>
                </a:gridCol>
                <a:gridCol w="3806564">
                  <a:extLst>
                    <a:ext uri="{9D8B030D-6E8A-4147-A177-3AD203B41FA5}">
                      <a16:colId xmlns:a16="http://schemas.microsoft.com/office/drawing/2014/main" val="3982177079"/>
                    </a:ext>
                  </a:extLst>
                </a:gridCol>
                <a:gridCol w="3582296">
                  <a:extLst>
                    <a:ext uri="{9D8B030D-6E8A-4147-A177-3AD203B41FA5}">
                      <a16:colId xmlns:a16="http://schemas.microsoft.com/office/drawing/2014/main" val="853311712"/>
                    </a:ext>
                  </a:extLst>
                </a:gridCol>
              </a:tblGrid>
              <a:tr h="1223075">
                <a:tc>
                  <a:txBody>
                    <a:bodyPr/>
                    <a:lstStyle/>
                    <a:p>
                      <a:pPr algn="ctr" fontAlgn="ctr"/>
                      <a:r>
                        <a:rPr lang="en-US" sz="2800" b="0" i="0" u="none" strike="noStrike" dirty="0">
                          <a:solidFill>
                            <a:srgbClr val="333399"/>
                          </a:solidFill>
                          <a:effectLst/>
                          <a:latin typeface="Arial" panose="020B0604020202020204" pitchFamily="34" charset="0"/>
                        </a:rPr>
                        <a:t> </a:t>
                      </a:r>
                    </a:p>
                  </a:txBody>
                  <a:tcPr marL="7620" marR="7620" marT="7620" marB="0" anchor="ctr">
                    <a:lnL>
                      <a:noFill/>
                    </a:lnL>
                    <a:lnR>
                      <a:noFill/>
                    </a:lnR>
                    <a:lnT>
                      <a:noFill/>
                    </a:lnT>
                    <a:lnB w="6350" cap="flat" cmpd="sng" algn="ctr">
                      <a:solidFill>
                        <a:srgbClr val="C0C0C0"/>
                      </a:solidFill>
                      <a:prstDash val="solid"/>
                      <a:round/>
                      <a:headEnd type="none" w="med" len="med"/>
                      <a:tailEnd type="none" w="med" len="med"/>
                    </a:lnB>
                  </a:tcPr>
                </a:tc>
                <a:tc>
                  <a:txBody>
                    <a:bodyPr/>
                    <a:lstStyle/>
                    <a:p>
                      <a:pPr algn="ctr" fontAlgn="ctr"/>
                      <a:r>
                        <a:rPr lang="en-US" sz="2800" b="0" i="0" u="none" strike="noStrike" dirty="0">
                          <a:solidFill>
                            <a:srgbClr val="333399"/>
                          </a:solidFill>
                          <a:effectLst/>
                          <a:latin typeface="Arial" panose="020B0604020202020204" pitchFamily="34" charset="0"/>
                        </a:rPr>
                        <a:t>Unemployed Completers</a:t>
                      </a:r>
                    </a:p>
                  </a:txBody>
                  <a:tcPr marL="7620" marR="7620" marT="7620" marB="0" anchor="ctr">
                    <a:lnL>
                      <a:noFill/>
                    </a:lnL>
                    <a:lnR w="6350" cap="flat" cmpd="sng" algn="ctr">
                      <a:solidFill>
                        <a:srgbClr val="333333"/>
                      </a:solidFill>
                      <a:prstDash val="solid"/>
                      <a:round/>
                      <a:headEnd type="none" w="med" len="med"/>
                      <a:tailEnd type="none" w="med" len="med"/>
                    </a:lnR>
                    <a:lnT>
                      <a:noFill/>
                    </a:lnT>
                    <a:lnB w="6350" cap="flat" cmpd="sng" algn="ctr">
                      <a:solidFill>
                        <a:srgbClr val="C0C0C0"/>
                      </a:solidFill>
                      <a:prstDash val="solid"/>
                      <a:round/>
                      <a:headEnd type="none" w="med" len="med"/>
                      <a:tailEnd type="none" w="med" len="med"/>
                    </a:lnB>
                  </a:tcPr>
                </a:tc>
                <a:tc>
                  <a:txBody>
                    <a:bodyPr/>
                    <a:lstStyle/>
                    <a:p>
                      <a:pPr algn="ctr" fontAlgn="ctr"/>
                      <a:r>
                        <a:rPr lang="en-US" sz="2800" b="0" i="0" u="none" strike="noStrike" dirty="0">
                          <a:solidFill>
                            <a:srgbClr val="333399"/>
                          </a:solidFill>
                          <a:effectLst/>
                          <a:latin typeface="Arial" panose="020B0604020202020204" pitchFamily="34" charset="0"/>
                        </a:rPr>
                        <a:t>Unemployed Skills Builders</a:t>
                      </a:r>
                    </a:p>
                  </a:txBody>
                  <a:tcPr marL="7620" marR="7620" marT="7620" marB="0" anchor="ctr">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a:noFill/>
                    </a:lnT>
                    <a:lnB w="6350" cap="flat" cmpd="sng" algn="ctr">
                      <a:solidFill>
                        <a:srgbClr val="C0C0C0"/>
                      </a:solidFill>
                      <a:prstDash val="solid"/>
                      <a:round/>
                      <a:headEnd type="none" w="med" len="med"/>
                      <a:tailEnd type="none" w="med" len="med"/>
                    </a:lnB>
                  </a:tcPr>
                </a:tc>
                <a:tc>
                  <a:txBody>
                    <a:bodyPr/>
                    <a:lstStyle/>
                    <a:p>
                      <a:pPr algn="ctr" fontAlgn="ctr"/>
                      <a:r>
                        <a:rPr lang="en-US" sz="2800" b="0" i="0" u="none" strike="noStrike">
                          <a:solidFill>
                            <a:srgbClr val="333399"/>
                          </a:solidFill>
                          <a:effectLst/>
                          <a:latin typeface="Arial" panose="020B0604020202020204" pitchFamily="34" charset="0"/>
                        </a:rPr>
                        <a:t>All Unemployed</a:t>
                      </a:r>
                    </a:p>
                  </a:txBody>
                  <a:tcPr marL="7620" marR="7620" marT="7620" marB="0" anchor="ctr">
                    <a:lnL w="6350" cap="flat" cmpd="sng" algn="ctr">
                      <a:solidFill>
                        <a:srgbClr val="333333"/>
                      </a:solidFill>
                      <a:prstDash val="solid"/>
                      <a:round/>
                      <a:headEnd type="none" w="med" len="med"/>
                      <a:tailEnd type="none" w="med" len="med"/>
                    </a:lnL>
                    <a:lnR>
                      <a:noFill/>
                    </a:lnR>
                    <a:lnT>
                      <a:noFill/>
                    </a:lnT>
                    <a:lnB w="635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2154273985"/>
                  </a:ext>
                </a:extLst>
              </a:tr>
              <a:tr h="772468">
                <a:tc>
                  <a:txBody>
                    <a:bodyPr/>
                    <a:lstStyle/>
                    <a:p>
                      <a:pPr algn="l" fontAlgn="t"/>
                      <a:r>
                        <a:rPr lang="en-US" sz="2800" b="0" i="0" u="none" strike="noStrike" dirty="0">
                          <a:solidFill>
                            <a:srgbClr val="333399"/>
                          </a:solidFill>
                          <a:effectLst/>
                          <a:latin typeface="Arial" panose="020B0604020202020204" pitchFamily="34" charset="0"/>
                        </a:rPr>
                        <a:t>Yes</a:t>
                      </a:r>
                    </a:p>
                  </a:txBody>
                  <a:tcPr marL="7620" marR="7620" marT="7620" marB="0">
                    <a:lnL>
                      <a:noFill/>
                    </a:lnL>
                    <a:lnR>
                      <a:noFill/>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CCCFF"/>
                    </a:solidFill>
                  </a:tcPr>
                </a:tc>
                <a:tc>
                  <a:txBody>
                    <a:bodyPr/>
                    <a:lstStyle/>
                    <a:p>
                      <a:pPr algn="r" fontAlgn="t"/>
                      <a:r>
                        <a:rPr lang="en-US" sz="2800" b="0" i="0" u="none" strike="noStrike" dirty="0">
                          <a:solidFill>
                            <a:srgbClr val="993300"/>
                          </a:solidFill>
                          <a:effectLst/>
                          <a:latin typeface="Arial" panose="020B0604020202020204" pitchFamily="34" charset="0"/>
                        </a:rPr>
                        <a:t>61.4</a:t>
                      </a:r>
                      <a:r>
                        <a:rPr lang="en-US" sz="2800" b="0" i="0" u="none" strike="noStrike" dirty="0" smtClean="0">
                          <a:solidFill>
                            <a:srgbClr val="993300"/>
                          </a:solidFill>
                          <a:effectLst/>
                          <a:latin typeface="Arial" panose="020B0604020202020204" pitchFamily="34" charset="0"/>
                        </a:rPr>
                        <a:t>%</a:t>
                      </a:r>
                      <a:br>
                        <a:rPr lang="en-US" sz="2800" b="0" i="0" u="none" strike="noStrike" dirty="0" smtClean="0">
                          <a:solidFill>
                            <a:srgbClr val="993300"/>
                          </a:solidFill>
                          <a:effectLst/>
                          <a:latin typeface="Arial" panose="020B0604020202020204" pitchFamily="34" charset="0"/>
                        </a:rPr>
                      </a:br>
                      <a:r>
                        <a:rPr lang="en-US" sz="2800" b="0" i="0" u="none" strike="noStrike" dirty="0" smtClean="0">
                          <a:solidFill>
                            <a:schemeClr val="accent1"/>
                          </a:solidFill>
                          <a:effectLst/>
                          <a:latin typeface="Arial" panose="020B0604020202020204" pitchFamily="34" charset="0"/>
                        </a:rPr>
                        <a:t>(10%</a:t>
                      </a:r>
                      <a:r>
                        <a:rPr lang="en-US" sz="2800" b="0" i="0" u="none" strike="noStrike" baseline="0" dirty="0" smtClean="0">
                          <a:solidFill>
                            <a:schemeClr val="accent1"/>
                          </a:solidFill>
                          <a:effectLst/>
                          <a:latin typeface="Arial" panose="020B0604020202020204" pitchFamily="34" charset="0"/>
                        </a:rPr>
                        <a:t> of Completers)</a:t>
                      </a:r>
                      <a:endParaRPr lang="en-US" sz="2800" b="0" i="0" u="none" strike="noStrike" dirty="0">
                        <a:solidFill>
                          <a:schemeClr val="accent1"/>
                        </a:solidFill>
                        <a:effectLst/>
                        <a:latin typeface="Arial" panose="020B0604020202020204" pitchFamily="34" charset="0"/>
                      </a:endParaRPr>
                    </a:p>
                  </a:txBody>
                  <a:tcPr marL="7620" marR="7620" marT="7620" marB="0">
                    <a:lnL>
                      <a:noFill/>
                    </a:lnL>
                    <a:lnR w="6350" cap="flat" cmpd="sng" algn="ctr">
                      <a:solidFill>
                        <a:srgbClr val="333333"/>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t"/>
                      <a:r>
                        <a:rPr lang="en-US" sz="2800" b="0" i="0" u="none" strike="noStrike" dirty="0" smtClean="0">
                          <a:solidFill>
                            <a:srgbClr val="993300"/>
                          </a:solidFill>
                          <a:effectLst/>
                          <a:latin typeface="Arial" panose="020B0604020202020204" pitchFamily="34" charset="0"/>
                        </a:rPr>
                        <a:t>57.7%</a:t>
                      </a:r>
                      <a:br>
                        <a:rPr lang="en-US" sz="2800" b="0" i="0" u="none" strike="noStrike" dirty="0" smtClean="0">
                          <a:solidFill>
                            <a:srgbClr val="993300"/>
                          </a:solidFill>
                          <a:effectLst/>
                          <a:latin typeface="Arial" panose="020B0604020202020204" pitchFamily="34" charset="0"/>
                        </a:rPr>
                      </a:br>
                      <a:r>
                        <a:rPr lang="en-US" sz="2800" b="0" i="0" u="none" strike="noStrike" dirty="0" smtClean="0">
                          <a:solidFill>
                            <a:schemeClr val="accent1"/>
                          </a:solidFill>
                          <a:effectLst/>
                          <a:latin typeface="Arial" panose="020B0604020202020204" pitchFamily="34" charset="0"/>
                        </a:rPr>
                        <a:t>(13% of Skills Builders)</a:t>
                      </a:r>
                    </a:p>
                  </a:txBody>
                  <a:tcPr marL="7620" marR="7620" marT="7620" marB="0">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t"/>
                      <a:r>
                        <a:rPr lang="en-US" sz="2800" b="0" i="0" u="none" strike="noStrike" dirty="0">
                          <a:solidFill>
                            <a:srgbClr val="993300"/>
                          </a:solidFill>
                          <a:effectLst/>
                          <a:latin typeface="Arial" panose="020B0604020202020204" pitchFamily="34" charset="0"/>
                        </a:rPr>
                        <a:t>59.0</a:t>
                      </a:r>
                      <a:r>
                        <a:rPr lang="en-US" sz="2800" b="0" i="0" u="none" strike="noStrike" dirty="0" smtClean="0">
                          <a:solidFill>
                            <a:srgbClr val="993300"/>
                          </a:solidFill>
                          <a:effectLst/>
                          <a:latin typeface="Arial" panose="020B0604020202020204" pitchFamily="34" charset="0"/>
                        </a:rPr>
                        <a:t>%</a:t>
                      </a:r>
                    </a:p>
                    <a:p>
                      <a:pPr algn="r" fontAlgn="t"/>
                      <a:r>
                        <a:rPr lang="en-US" sz="2800" b="0" i="0" u="none" strike="noStrike" dirty="0" smtClean="0">
                          <a:solidFill>
                            <a:schemeClr val="accent1"/>
                          </a:solidFill>
                          <a:effectLst/>
                          <a:latin typeface="Arial" panose="020B0604020202020204" pitchFamily="34" charset="0"/>
                        </a:rPr>
                        <a:t>(12% of Respondents)</a:t>
                      </a:r>
                      <a:endParaRPr lang="en-US" sz="2800" b="0" i="0" u="none" strike="noStrike" dirty="0">
                        <a:solidFill>
                          <a:schemeClr val="accent1"/>
                        </a:solidFill>
                        <a:effectLst/>
                        <a:latin typeface="Arial" panose="020B0604020202020204" pitchFamily="34" charset="0"/>
                      </a:endParaRPr>
                    </a:p>
                  </a:txBody>
                  <a:tcPr marL="7620" marR="7620" marT="7620" marB="0">
                    <a:lnL w="6350" cap="flat" cmpd="sng" algn="ctr">
                      <a:solidFill>
                        <a:srgbClr val="333333"/>
                      </a:solidFill>
                      <a:prstDash val="solid"/>
                      <a:round/>
                      <a:headEnd type="none" w="med" len="med"/>
                      <a:tailEnd type="none" w="med" len="med"/>
                    </a:lnL>
                    <a:lnR>
                      <a:noFill/>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3115421346"/>
                  </a:ext>
                </a:extLst>
              </a:tr>
              <a:tr h="772468">
                <a:tc>
                  <a:txBody>
                    <a:bodyPr/>
                    <a:lstStyle/>
                    <a:p>
                      <a:pPr algn="l" fontAlgn="t"/>
                      <a:r>
                        <a:rPr lang="en-US" sz="2800" b="0" i="0" u="none" strike="noStrike" dirty="0">
                          <a:solidFill>
                            <a:srgbClr val="333399"/>
                          </a:solidFill>
                          <a:effectLst/>
                          <a:latin typeface="Arial" panose="020B0604020202020204" pitchFamily="34" charset="0"/>
                        </a:rPr>
                        <a:t>No</a:t>
                      </a:r>
                    </a:p>
                  </a:txBody>
                  <a:tcPr marL="7620" marR="7620" marT="7620" marB="0">
                    <a:lnL>
                      <a:noFill/>
                    </a:lnL>
                    <a:lnR>
                      <a:noFill/>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CCCFF"/>
                    </a:solidFill>
                  </a:tcPr>
                </a:tc>
                <a:tc>
                  <a:txBody>
                    <a:bodyPr/>
                    <a:lstStyle/>
                    <a:p>
                      <a:pPr algn="r" fontAlgn="t"/>
                      <a:r>
                        <a:rPr lang="en-US" sz="2800" b="0" i="0" u="none" strike="noStrike">
                          <a:solidFill>
                            <a:srgbClr val="993300"/>
                          </a:solidFill>
                          <a:effectLst/>
                          <a:latin typeface="Arial" panose="020B0604020202020204" pitchFamily="34" charset="0"/>
                        </a:rPr>
                        <a:t>38.6%</a:t>
                      </a:r>
                    </a:p>
                  </a:txBody>
                  <a:tcPr marL="7620" marR="7620" marT="7620" marB="0">
                    <a:lnL>
                      <a:noFill/>
                    </a:lnL>
                    <a:lnR w="6350" cap="flat" cmpd="sng" algn="ctr">
                      <a:solidFill>
                        <a:srgbClr val="333333"/>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t"/>
                      <a:r>
                        <a:rPr lang="en-US" sz="2800" b="0" i="0" u="none" strike="noStrike" dirty="0">
                          <a:solidFill>
                            <a:srgbClr val="993300"/>
                          </a:solidFill>
                          <a:effectLst/>
                          <a:latin typeface="Arial" panose="020B0604020202020204" pitchFamily="34" charset="0"/>
                        </a:rPr>
                        <a:t>42.3%</a:t>
                      </a:r>
                    </a:p>
                  </a:txBody>
                  <a:tcPr marL="7620" marR="7620" marT="7620" marB="0">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t"/>
                      <a:r>
                        <a:rPr lang="en-US" sz="2800" b="0" i="0" u="none" strike="noStrike">
                          <a:solidFill>
                            <a:srgbClr val="993300"/>
                          </a:solidFill>
                          <a:effectLst/>
                          <a:latin typeface="Arial" panose="020B0604020202020204" pitchFamily="34" charset="0"/>
                        </a:rPr>
                        <a:t>41.0%</a:t>
                      </a:r>
                    </a:p>
                  </a:txBody>
                  <a:tcPr marL="7620" marR="7620" marT="7620" marB="0">
                    <a:lnL w="6350" cap="flat" cmpd="sng" algn="ctr">
                      <a:solidFill>
                        <a:srgbClr val="333333"/>
                      </a:solidFill>
                      <a:prstDash val="solid"/>
                      <a:round/>
                      <a:headEnd type="none" w="med" len="med"/>
                      <a:tailEnd type="none" w="med" len="med"/>
                    </a:lnL>
                    <a:lnR>
                      <a:noFill/>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94256075"/>
                  </a:ext>
                </a:extLst>
              </a:tr>
              <a:tr h="1223075">
                <a:tc>
                  <a:txBody>
                    <a:bodyPr/>
                    <a:lstStyle/>
                    <a:p>
                      <a:pPr algn="l" fontAlgn="t"/>
                      <a:r>
                        <a:rPr lang="en-US" sz="2800" b="0" i="0" u="none" strike="noStrike" dirty="0">
                          <a:solidFill>
                            <a:srgbClr val="333399"/>
                          </a:solidFill>
                          <a:effectLst/>
                          <a:latin typeface="Arial" panose="020B0604020202020204" pitchFamily="34" charset="0"/>
                        </a:rPr>
                        <a:t>Total Count</a:t>
                      </a:r>
                    </a:p>
                  </a:txBody>
                  <a:tcPr marL="7620" marR="7620" marT="7620" marB="0">
                    <a:lnL>
                      <a:noFill/>
                    </a:lnL>
                    <a:lnR>
                      <a:noFill/>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solidFill>
                      <a:srgbClr val="CCCCFF"/>
                    </a:solidFill>
                  </a:tcPr>
                </a:tc>
                <a:tc>
                  <a:txBody>
                    <a:bodyPr/>
                    <a:lstStyle/>
                    <a:p>
                      <a:pPr algn="r" fontAlgn="t"/>
                      <a:r>
                        <a:rPr lang="en-US" sz="2800" b="0" i="0" u="none" strike="noStrike">
                          <a:solidFill>
                            <a:srgbClr val="993300"/>
                          </a:solidFill>
                          <a:effectLst/>
                          <a:latin typeface="Arial" panose="020B0604020202020204" pitchFamily="34" charset="0"/>
                        </a:rPr>
                        <a:t>1429</a:t>
                      </a:r>
                    </a:p>
                  </a:txBody>
                  <a:tcPr marL="7620" marR="7620" marT="7620" marB="0">
                    <a:lnL>
                      <a:noFill/>
                    </a:lnL>
                    <a:lnR w="6350" cap="flat" cmpd="sng" algn="ctr">
                      <a:solidFill>
                        <a:srgbClr val="333333"/>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t"/>
                      <a:r>
                        <a:rPr lang="en-US" sz="2800" b="0" i="0" u="none" strike="noStrike">
                          <a:solidFill>
                            <a:srgbClr val="993300"/>
                          </a:solidFill>
                          <a:effectLst/>
                          <a:latin typeface="Arial" panose="020B0604020202020204" pitchFamily="34" charset="0"/>
                        </a:rPr>
                        <a:t>2884</a:t>
                      </a:r>
                    </a:p>
                  </a:txBody>
                  <a:tcPr marL="7620" marR="7620" marT="7620" marB="0">
                    <a:lnL w="6350" cap="flat" cmpd="sng" algn="ctr">
                      <a:solidFill>
                        <a:srgbClr val="333333"/>
                      </a:solidFill>
                      <a:prstDash val="solid"/>
                      <a:round/>
                      <a:headEnd type="none" w="med" len="med"/>
                      <a:tailEnd type="none" w="med" len="med"/>
                    </a:lnL>
                    <a:lnR w="6350" cap="flat" cmpd="sng" algn="ctr">
                      <a:solidFill>
                        <a:srgbClr val="333333"/>
                      </a:solidFill>
                      <a:prstDash val="solid"/>
                      <a:round/>
                      <a:headEnd type="none" w="med" len="med"/>
                      <a:tailEnd type="none" w="med" len="med"/>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tc>
                  <a:txBody>
                    <a:bodyPr/>
                    <a:lstStyle/>
                    <a:p>
                      <a:pPr algn="r" fontAlgn="t"/>
                      <a:r>
                        <a:rPr lang="en-US" sz="2800" b="0" i="0" u="none" strike="noStrike" dirty="0">
                          <a:solidFill>
                            <a:srgbClr val="993300"/>
                          </a:solidFill>
                          <a:effectLst/>
                          <a:latin typeface="Arial" panose="020B0604020202020204" pitchFamily="34" charset="0"/>
                        </a:rPr>
                        <a:t>4313</a:t>
                      </a:r>
                    </a:p>
                  </a:txBody>
                  <a:tcPr marL="7620" marR="7620" marT="7620" marB="0">
                    <a:lnL w="6350" cap="flat" cmpd="sng" algn="ctr">
                      <a:solidFill>
                        <a:srgbClr val="333333"/>
                      </a:solidFill>
                      <a:prstDash val="solid"/>
                      <a:round/>
                      <a:headEnd type="none" w="med" len="med"/>
                      <a:tailEnd type="none" w="med" len="med"/>
                    </a:lnL>
                    <a:lnR>
                      <a:noFill/>
                    </a:lnR>
                    <a:lnT w="6350" cap="flat" cmpd="sng" algn="ctr">
                      <a:solidFill>
                        <a:srgbClr val="C0C0C0"/>
                      </a:solidFill>
                      <a:prstDash val="solid"/>
                      <a:round/>
                      <a:headEnd type="none" w="med" len="med"/>
                      <a:tailEnd type="none" w="med" len="med"/>
                    </a:lnT>
                    <a:lnB w="6350" cap="flat" cmpd="sng" algn="ctr">
                      <a:solidFill>
                        <a:srgbClr val="C0C0C0"/>
                      </a:solidFill>
                      <a:prstDash val="solid"/>
                      <a:round/>
                      <a:headEnd type="none" w="med" len="med"/>
                      <a:tailEnd type="none" w="med" len="med"/>
                    </a:lnB>
                  </a:tcPr>
                </a:tc>
                <a:extLst>
                  <a:ext uri="{0D108BD9-81ED-4DB2-BD59-A6C34878D82A}">
                    <a16:rowId xmlns:a16="http://schemas.microsoft.com/office/drawing/2014/main" val="899151664"/>
                  </a:ext>
                </a:extLst>
              </a:tr>
            </a:tbl>
          </a:graphicData>
        </a:graphic>
      </p:graphicFrame>
    </p:spTree>
    <p:extLst>
      <p:ext uri="{BB962C8B-B14F-4D97-AF65-F5344CB8AC3E}">
        <p14:creationId xmlns:p14="http://schemas.microsoft.com/office/powerpoint/2010/main" val="182247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What is the Career Technical Education Employment Outcomes Survey (CTEOS)?</a:t>
            </a:r>
          </a:p>
          <a:p>
            <a:endParaRPr lang="en-US" dirty="0"/>
          </a:p>
          <a:p>
            <a:r>
              <a:rPr lang="en-US" dirty="0" smtClean="0"/>
              <a:t>What is the CTEOS Covid-19 Employment Impacts Survey?</a:t>
            </a:r>
          </a:p>
          <a:p>
            <a:endParaRPr lang="en-US" dirty="0"/>
          </a:p>
          <a:p>
            <a:r>
              <a:rPr lang="en-US" dirty="0" smtClean="0"/>
              <a:t>Findings from the Employment Impacts Survey</a:t>
            </a:r>
            <a:r>
              <a:rPr lang="en-US" dirty="0" smtClean="0"/>
              <a:t>.</a:t>
            </a:r>
          </a:p>
          <a:p>
            <a:endParaRPr lang="en-US" dirty="0"/>
          </a:p>
          <a:p>
            <a:r>
              <a:rPr lang="en-US" dirty="0" smtClean="0"/>
              <a:t>Discussion</a:t>
            </a:r>
            <a:endParaRPr lang="en-US" dirty="0"/>
          </a:p>
        </p:txBody>
      </p:sp>
    </p:spTree>
    <p:extLst>
      <p:ext uri="{BB962C8B-B14F-4D97-AF65-F5344CB8AC3E}">
        <p14:creationId xmlns:p14="http://schemas.microsoft.com/office/powerpoint/2010/main" val="26019331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your current primary source of income? </a:t>
            </a:r>
            <a:r>
              <a:rPr lang="en-US" dirty="0" smtClean="0">
                <a:solidFill>
                  <a:schemeClr val="accent1"/>
                </a:solidFill>
              </a:rPr>
              <a:t>Those who lost employment after COVID </a:t>
            </a:r>
            <a:r>
              <a:rPr lang="en-US" dirty="0" smtClean="0"/>
              <a:t>(2,543)</a:t>
            </a:r>
            <a:endParaRPr lang="en-US" dirty="0"/>
          </a:p>
        </p:txBody>
      </p:sp>
      <p:graphicFrame>
        <p:nvGraphicFramePr>
          <p:cNvPr id="7" name="Chart 6"/>
          <p:cNvGraphicFramePr/>
          <p:nvPr>
            <p:extLst>
              <p:ext uri="{D42A27DB-BD31-4B8C-83A1-F6EECF244321}">
                <p14:modId xmlns:p14="http://schemas.microsoft.com/office/powerpoint/2010/main" val="3930683190"/>
              </p:ext>
            </p:extLst>
          </p:nvPr>
        </p:nvGraphicFramePr>
        <p:xfrm>
          <a:off x="247650" y="1809749"/>
          <a:ext cx="11696700" cy="48101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30183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sz="1400" b="0" i="0" u="none" strike="noStrike" kern="1200" spc="0" baseline="0">
                <a:solidFill>
                  <a:prstClr val="black">
                    <a:lumMod val="65000"/>
                    <a:lumOff val="35000"/>
                  </a:prstClr>
                </a:solidFill>
                <a:latin typeface="+mn-lt"/>
                <a:ea typeface="+mn-ea"/>
                <a:cs typeface="+mn-cs"/>
              </a:defRPr>
            </a:pPr>
            <a:r>
              <a:rPr lang="en-US" sz="2800" dirty="0">
                <a:solidFill>
                  <a:prstClr val="black">
                    <a:lumMod val="65000"/>
                    <a:lumOff val="35000"/>
                  </a:prstClr>
                </a:solidFill>
              </a:rPr>
              <a:t>Has the COVID-19 Pandemic impacted your
employment in any way</a:t>
            </a:r>
            <a:r>
              <a:rPr lang="en-US" sz="2800" dirty="0" smtClean="0">
                <a:solidFill>
                  <a:prstClr val="black">
                    <a:lumMod val="65000"/>
                    <a:lumOff val="35000"/>
                  </a:prstClr>
                </a:solidFill>
              </a:rPr>
              <a:t>? (19,032)</a:t>
            </a:r>
            <a:endParaRPr lang="en-US" sz="2800" dirty="0">
              <a:solidFill>
                <a:prstClr val="black">
                  <a:lumMod val="65000"/>
                  <a:lumOff val="35000"/>
                </a:prst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019958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788589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Common Answers (select all that apply):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17% = Switched to telecommuting   </a:t>
            </a:r>
            <a:endParaRPr lang="en-US" dirty="0"/>
          </a:p>
          <a:p>
            <a:r>
              <a:rPr lang="en-US" dirty="0" smtClean="0"/>
              <a:t>11% = Furloughed (still employed but hours have been reduced, including working zero hours a week while still being employed)</a:t>
            </a:r>
          </a:p>
          <a:p>
            <a:r>
              <a:rPr lang="en-US" dirty="0" smtClean="0"/>
              <a:t>11% = Lost weekly hours</a:t>
            </a:r>
          </a:p>
          <a:p>
            <a:r>
              <a:rPr lang="en-US" dirty="0" smtClean="0"/>
              <a:t>10% = Job Duties Significantly Changed </a:t>
            </a:r>
          </a:p>
          <a:p>
            <a:r>
              <a:rPr lang="en-US" dirty="0" smtClean="0"/>
              <a:t>10% = Other</a:t>
            </a:r>
          </a:p>
          <a:p>
            <a:r>
              <a:rPr lang="en-US" dirty="0" smtClean="0"/>
              <a:t>8% = I have been seeking new employment but my job search has been impacted </a:t>
            </a:r>
          </a:p>
          <a:p>
            <a:r>
              <a:rPr lang="en-US" dirty="0" smtClean="0"/>
              <a:t>8% = I lost my job</a:t>
            </a:r>
          </a:p>
          <a:p>
            <a:r>
              <a:rPr lang="en-US" dirty="0" smtClean="0"/>
              <a:t>6% Temporary lay off </a:t>
            </a:r>
            <a:endParaRPr lang="en-US" dirty="0"/>
          </a:p>
        </p:txBody>
      </p:sp>
    </p:spTree>
    <p:extLst>
      <p:ext uri="{BB962C8B-B14F-4D97-AF65-F5344CB8AC3E}">
        <p14:creationId xmlns:p14="http://schemas.microsoft.com/office/powerpoint/2010/main" val="15833184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US" dirty="0" smtClean="0"/>
              <a:t>10% Selected Other:</a:t>
            </a:r>
            <a:endParaRPr lang="en-US" dirty="0"/>
          </a:p>
        </p:txBody>
      </p:sp>
      <p:pic>
        <p:nvPicPr>
          <p:cNvPr id="6" name="Content Placeholder 5"/>
          <p:cNvPicPr>
            <a:picLocks noGrp="1" noChangeAspect="1"/>
          </p:cNvPicPr>
          <p:nvPr>
            <p:ph idx="1"/>
          </p:nvPr>
        </p:nvPicPr>
        <p:blipFill>
          <a:blip r:embed="rId3"/>
          <a:stretch>
            <a:fillRect/>
          </a:stretch>
        </p:blipFill>
        <p:spPr>
          <a:xfrm>
            <a:off x="2689413" y="1058304"/>
            <a:ext cx="6917166" cy="5889653"/>
          </a:xfrm>
          <a:prstGeom prst="rect">
            <a:avLst/>
          </a:prstGeom>
        </p:spPr>
      </p:pic>
    </p:spTree>
    <p:extLst>
      <p:ext uri="{BB962C8B-B14F-4D97-AF65-F5344CB8AC3E}">
        <p14:creationId xmlns:p14="http://schemas.microsoft.com/office/powerpoint/2010/main" val="41753295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their own words…</a:t>
            </a:r>
            <a:endParaRPr lang="en-US" dirty="0"/>
          </a:p>
        </p:txBody>
      </p:sp>
      <p:sp>
        <p:nvSpPr>
          <p:cNvPr id="3" name="Content Placeholder 2"/>
          <p:cNvSpPr>
            <a:spLocks noGrp="1"/>
          </p:cNvSpPr>
          <p:nvPr>
            <p:ph idx="1"/>
          </p:nvPr>
        </p:nvSpPr>
        <p:spPr/>
        <p:txBody>
          <a:bodyPr/>
          <a:lstStyle/>
          <a:p>
            <a:r>
              <a:rPr lang="en-US" dirty="0" smtClean="0"/>
              <a:t>Have to clean counters after every costumer and other added duties so work is now more exhausting</a:t>
            </a:r>
          </a:p>
          <a:p>
            <a:r>
              <a:rPr lang="en-US" dirty="0" smtClean="0"/>
              <a:t>10 out of 16 staff lost their job. I am one of the 6 still employed.</a:t>
            </a:r>
          </a:p>
          <a:p>
            <a:r>
              <a:rPr lang="en-US" dirty="0" smtClean="0"/>
              <a:t>As an exempt employee, I am expected to perform the job of 2 hourly employees including mine.</a:t>
            </a:r>
          </a:p>
          <a:p>
            <a:r>
              <a:rPr lang="en-US" dirty="0" smtClean="0"/>
              <a:t>As a Registered Nurse, more concerns from having potential </a:t>
            </a:r>
            <a:r>
              <a:rPr lang="en-US" dirty="0" err="1" smtClean="0"/>
              <a:t>covid</a:t>
            </a:r>
            <a:r>
              <a:rPr lang="en-US" dirty="0" smtClean="0"/>
              <a:t> patients, greater fear with everyone experiencing a fever, cough, or chills</a:t>
            </a:r>
          </a:p>
          <a:p>
            <a:r>
              <a:rPr lang="en-US" dirty="0" smtClean="0"/>
              <a:t>Been feeling very stressed lately</a:t>
            </a:r>
          </a:p>
          <a:p>
            <a:endParaRPr lang="en-US" dirty="0" smtClean="0"/>
          </a:p>
          <a:p>
            <a:endParaRPr lang="en-US" dirty="0"/>
          </a:p>
        </p:txBody>
      </p:sp>
    </p:spTree>
    <p:extLst>
      <p:ext uri="{BB962C8B-B14F-4D97-AF65-F5344CB8AC3E}">
        <p14:creationId xmlns:p14="http://schemas.microsoft.com/office/powerpoint/2010/main" val="37444864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their own words…</a:t>
            </a:r>
            <a:endParaRPr lang="en-US" dirty="0"/>
          </a:p>
        </p:txBody>
      </p:sp>
      <p:sp>
        <p:nvSpPr>
          <p:cNvPr id="3" name="Content Placeholder 2"/>
          <p:cNvSpPr>
            <a:spLocks noGrp="1"/>
          </p:cNvSpPr>
          <p:nvPr>
            <p:ph idx="1"/>
          </p:nvPr>
        </p:nvSpPr>
        <p:spPr/>
        <p:txBody>
          <a:bodyPr/>
          <a:lstStyle/>
          <a:p>
            <a:r>
              <a:rPr lang="en-US" dirty="0" smtClean="0"/>
              <a:t>Before the pandemic, most of my income was from event &amp; portrait photography work but I am on furlough with the companies I work for. My education with SDCE prepared me to transition quickly to a new industry and a different job which has kept me employed.</a:t>
            </a:r>
          </a:p>
          <a:p>
            <a:r>
              <a:rPr lang="en-US" dirty="0" smtClean="0"/>
              <a:t>I help people create online courses (partly using skills I gained at Cerro </a:t>
            </a:r>
            <a:r>
              <a:rPr lang="en-US" dirty="0" err="1" smtClean="0"/>
              <a:t>Coso</a:t>
            </a:r>
            <a:r>
              <a:rPr lang="en-US" dirty="0" smtClean="0"/>
              <a:t>). More people need to create online courses now, so my business has increased. I realize how very fortunate I am.. not only for myself, but also to be able to help others survive and thrive during these challenging times. THANK YOU for the great education and skills you taught me!</a:t>
            </a:r>
            <a:endParaRPr lang="en-US" dirty="0"/>
          </a:p>
        </p:txBody>
      </p:sp>
    </p:spTree>
    <p:extLst>
      <p:ext uri="{BB962C8B-B14F-4D97-AF65-F5344CB8AC3E}">
        <p14:creationId xmlns:p14="http://schemas.microsoft.com/office/powerpoint/2010/main" val="3176980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839788" y="497822"/>
            <a:ext cx="5157787" cy="823912"/>
          </a:xfrm>
        </p:spPr>
        <p:txBody>
          <a:bodyPr>
            <a:normAutofit fontScale="92500" lnSpcReduction="20000"/>
          </a:bodyPr>
          <a:lstStyle/>
          <a:p>
            <a:r>
              <a:rPr lang="en-US" baseline="0" dirty="0" smtClean="0"/>
              <a:t>Pie Chart Percent of How closely related to your field of study was the job you had before the COVID-19 pandemic? (3,803)</a:t>
            </a:r>
            <a:endParaRPr lang="en-US" dirty="0" smtClean="0"/>
          </a:p>
          <a:p>
            <a:endParaRPr lang="en-US" dirty="0"/>
          </a:p>
        </p:txBody>
      </p:sp>
      <p:sp>
        <p:nvSpPr>
          <p:cNvPr id="7" name="Text Placeholder 6"/>
          <p:cNvSpPr>
            <a:spLocks noGrp="1"/>
          </p:cNvSpPr>
          <p:nvPr>
            <p:ph type="body" sz="quarter" idx="3"/>
          </p:nvPr>
        </p:nvSpPr>
        <p:spPr>
          <a:xfrm>
            <a:off x="6172200" y="497822"/>
            <a:ext cx="5183188" cy="823912"/>
          </a:xfrm>
        </p:spPr>
        <p:txBody>
          <a:bodyPr>
            <a:normAutofit fontScale="92500" lnSpcReduction="20000"/>
          </a:bodyPr>
          <a:lstStyle/>
          <a:p>
            <a:r>
              <a:rPr lang="en-US" baseline="0" dirty="0" smtClean="0"/>
              <a:t>Pie Chart Percent of How closely related to your field of study is your current job? (15,757)</a:t>
            </a:r>
            <a:endParaRPr lang="en-US" dirty="0" smtClean="0"/>
          </a:p>
          <a:p>
            <a:endParaRPr lang="en-US"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501099936"/>
              </p:ext>
            </p:extLst>
          </p:nvPr>
        </p:nvGraphicFramePr>
        <p:xfrm>
          <a:off x="839788" y="1097280"/>
          <a:ext cx="5157787" cy="509238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ontent Placeholder 9"/>
          <p:cNvGraphicFramePr>
            <a:graphicFrameLocks noGrp="1"/>
          </p:cNvGraphicFramePr>
          <p:nvPr>
            <p:ph sz="quarter" idx="4"/>
            <p:extLst>
              <p:ext uri="{D42A27DB-BD31-4B8C-83A1-F6EECF244321}">
                <p14:modId xmlns:p14="http://schemas.microsoft.com/office/powerpoint/2010/main" val="2578955879"/>
              </p:ext>
            </p:extLst>
          </p:nvPr>
        </p:nvGraphicFramePr>
        <p:xfrm>
          <a:off x="6172200" y="1097280"/>
          <a:ext cx="5183188" cy="509238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p:nvPr>
            <p:extLst>
              <p:ext uri="{D42A27DB-BD31-4B8C-83A1-F6EECF244321}">
                <p14:modId xmlns:p14="http://schemas.microsoft.com/office/powerpoint/2010/main" val="2493924269"/>
              </p:ext>
            </p:extLst>
          </p:nvPr>
        </p:nvGraphicFramePr>
        <p:xfrm>
          <a:off x="5997575" y="1190625"/>
          <a:ext cx="6032500" cy="559849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Chart 13"/>
          <p:cNvGraphicFramePr/>
          <p:nvPr>
            <p:extLst>
              <p:ext uri="{D42A27DB-BD31-4B8C-83A1-F6EECF244321}">
                <p14:modId xmlns:p14="http://schemas.microsoft.com/office/powerpoint/2010/main" val="2989799304"/>
              </p:ext>
            </p:extLst>
          </p:nvPr>
        </p:nvGraphicFramePr>
        <p:xfrm>
          <a:off x="685800" y="1321734"/>
          <a:ext cx="5486399" cy="5391187"/>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1921691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baseline="0" dirty="0" smtClean="0"/>
              <a:t>How closely related to your field of study was the job you had before the COVID-19 pandemic?</a:t>
            </a:r>
            <a:r>
              <a:rPr lang="en-US" dirty="0" smtClean="0"/>
              <a:t/>
            </a:r>
            <a:br>
              <a:rPr lang="en-US" dirty="0" smtClean="0"/>
            </a:br>
            <a:endParaRPr lang="en-US" dirty="0"/>
          </a:p>
        </p:txBody>
      </p:sp>
      <p:sp>
        <p:nvSpPr>
          <p:cNvPr id="3" name="Text Placeholder 2"/>
          <p:cNvSpPr>
            <a:spLocks noGrp="1"/>
          </p:cNvSpPr>
          <p:nvPr>
            <p:ph type="body" idx="1"/>
          </p:nvPr>
        </p:nvSpPr>
        <p:spPr>
          <a:xfrm>
            <a:off x="839787" y="1293020"/>
            <a:ext cx="5157787" cy="823912"/>
          </a:xfrm>
        </p:spPr>
        <p:txBody>
          <a:bodyPr>
            <a:normAutofit/>
          </a:bodyPr>
          <a:lstStyle/>
          <a:p>
            <a:pPr algn="ctr"/>
            <a:r>
              <a:rPr lang="en-US" dirty="0" smtClean="0"/>
              <a:t>Currently Unemployed (1,436)</a:t>
            </a: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110091189"/>
              </p:ext>
            </p:extLst>
          </p:nvPr>
        </p:nvGraphicFramePr>
        <p:xfrm>
          <a:off x="839788" y="2116932"/>
          <a:ext cx="5157787" cy="437911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p:cNvSpPr>
            <a:spLocks noGrp="1"/>
          </p:cNvSpPr>
          <p:nvPr>
            <p:ph type="body" sz="quarter" idx="3"/>
          </p:nvPr>
        </p:nvSpPr>
        <p:spPr>
          <a:xfrm>
            <a:off x="6172200" y="1273970"/>
            <a:ext cx="5183188" cy="823912"/>
          </a:xfrm>
        </p:spPr>
        <p:txBody>
          <a:bodyPr>
            <a:noAutofit/>
          </a:bodyPr>
          <a:lstStyle/>
          <a:p>
            <a:pPr algn="ctr"/>
            <a:r>
              <a:rPr lang="en-US" dirty="0" smtClean="0"/>
              <a:t>Currently</a:t>
            </a:r>
            <a:r>
              <a:rPr lang="en-US" sz="2000" dirty="0" smtClean="0"/>
              <a:t> Employed (2,366)</a:t>
            </a:r>
            <a:endParaRPr lang="en-US" sz="2000" dirty="0"/>
          </a:p>
        </p:txBody>
      </p:sp>
      <p:graphicFrame>
        <p:nvGraphicFramePr>
          <p:cNvPr id="8" name="Content Placeholder 7"/>
          <p:cNvGraphicFramePr>
            <a:graphicFrameLocks noGrp="1"/>
          </p:cNvGraphicFramePr>
          <p:nvPr>
            <p:ph sz="quarter" idx="4"/>
            <p:extLst>
              <p:ext uri="{D42A27DB-BD31-4B8C-83A1-F6EECF244321}">
                <p14:modId xmlns:p14="http://schemas.microsoft.com/office/powerpoint/2010/main" val="669193992"/>
              </p:ext>
            </p:extLst>
          </p:nvPr>
        </p:nvGraphicFramePr>
        <p:xfrm>
          <a:off x="6172200" y="2116932"/>
          <a:ext cx="5183188" cy="4379118"/>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361306" y="6175888"/>
            <a:ext cx="11830694" cy="923330"/>
          </a:xfrm>
          <a:prstGeom prst="rect">
            <a:avLst/>
          </a:prstGeom>
          <a:noFill/>
        </p:spPr>
        <p:txBody>
          <a:bodyPr wrap="square" rtlCol="0">
            <a:spAutoFit/>
          </a:bodyPr>
          <a:lstStyle/>
          <a:p>
            <a:r>
              <a:rPr lang="en-US" dirty="0"/>
              <a:t>This question was displayed to all who lost their jobs, changed jobs, changed industry, job duties or title have significantly changed or have been unable to work due to health concerns</a:t>
            </a:r>
          </a:p>
          <a:p>
            <a:endParaRPr lang="en-US" dirty="0"/>
          </a:p>
        </p:txBody>
      </p:sp>
    </p:spTree>
    <p:extLst>
      <p:ext uri="{BB962C8B-B14F-4D97-AF65-F5344CB8AC3E}">
        <p14:creationId xmlns:p14="http://schemas.microsoft.com/office/powerpoint/2010/main" val="21353171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163" y="107951"/>
            <a:ext cx="10515600" cy="1035050"/>
          </a:xfrm>
        </p:spPr>
        <p:txBody>
          <a:bodyPr>
            <a:normAutofit/>
          </a:bodyPr>
          <a:lstStyle/>
          <a:p>
            <a:pPr algn="ctr"/>
            <a:r>
              <a:rPr lang="en-US" sz="2400" dirty="0" smtClean="0"/>
              <a:t>Pre-COVID Weekly Hours</a:t>
            </a:r>
            <a:br>
              <a:rPr lang="en-US" sz="2400" dirty="0" smtClean="0"/>
            </a:br>
            <a:r>
              <a:rPr lang="en-US" sz="2400" dirty="0" smtClean="0"/>
              <a:t>Only respondents who were employed and reported an event </a:t>
            </a:r>
            <a:endParaRPr lang="en-US" sz="2400" dirty="0"/>
          </a:p>
        </p:txBody>
      </p:sp>
      <p:pic>
        <p:nvPicPr>
          <p:cNvPr id="14" name="Picture 13"/>
          <p:cNvPicPr>
            <a:picLocks noChangeAspect="1"/>
          </p:cNvPicPr>
          <p:nvPr/>
        </p:nvPicPr>
        <p:blipFill>
          <a:blip r:embed="rId3"/>
          <a:stretch>
            <a:fillRect/>
          </a:stretch>
        </p:blipFill>
        <p:spPr>
          <a:xfrm>
            <a:off x="1432720" y="1030106"/>
            <a:ext cx="9875043" cy="5827894"/>
          </a:xfrm>
          <a:prstGeom prst="rect">
            <a:avLst/>
          </a:prstGeom>
        </p:spPr>
      </p:pic>
    </p:spTree>
    <p:extLst>
      <p:ext uri="{BB962C8B-B14F-4D97-AF65-F5344CB8AC3E}">
        <p14:creationId xmlns:p14="http://schemas.microsoft.com/office/powerpoint/2010/main" val="22683813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69850"/>
            <a:ext cx="10515600" cy="1325563"/>
          </a:xfrm>
        </p:spPr>
        <p:txBody>
          <a:bodyPr>
            <a:normAutofit/>
          </a:bodyPr>
          <a:lstStyle/>
          <a:p>
            <a:pPr algn="ctr"/>
            <a:r>
              <a:rPr lang="en-US" sz="2400" dirty="0" smtClean="0"/>
              <a:t>Current Weekly Hours</a:t>
            </a:r>
            <a:br>
              <a:rPr lang="en-US" sz="2400" dirty="0" smtClean="0"/>
            </a:br>
            <a:r>
              <a:rPr lang="en-US" sz="2400" dirty="0"/>
              <a:t>Only respondents who </a:t>
            </a:r>
            <a:r>
              <a:rPr lang="en-US" sz="2400" dirty="0" smtClean="0"/>
              <a:t>are </a:t>
            </a:r>
            <a:r>
              <a:rPr lang="en-US" sz="2400" dirty="0"/>
              <a:t>employed and reported an event</a:t>
            </a:r>
            <a:endParaRPr lang="en-US" sz="2400" dirty="0"/>
          </a:p>
        </p:txBody>
      </p:sp>
      <p:pic>
        <p:nvPicPr>
          <p:cNvPr id="8" name="Content Placeholder 7"/>
          <p:cNvPicPr>
            <a:picLocks noGrp="1" noChangeAspect="1"/>
          </p:cNvPicPr>
          <p:nvPr>
            <p:ph idx="1"/>
          </p:nvPr>
        </p:nvPicPr>
        <p:blipFill>
          <a:blip r:embed="rId3"/>
          <a:stretch>
            <a:fillRect/>
          </a:stretch>
        </p:blipFill>
        <p:spPr>
          <a:xfrm>
            <a:off x="1477170" y="1114425"/>
            <a:ext cx="9199560" cy="5429249"/>
          </a:xfrm>
          <a:prstGeom prst="rect">
            <a:avLst/>
          </a:prstGeom>
        </p:spPr>
      </p:pic>
    </p:spTree>
    <p:extLst>
      <p:ext uri="{BB962C8B-B14F-4D97-AF65-F5344CB8AC3E}">
        <p14:creationId xmlns:p14="http://schemas.microsoft.com/office/powerpoint/2010/main" val="3422321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CTEOS?</a:t>
            </a:r>
            <a:endParaRPr lang="en-US" dirty="0"/>
          </a:p>
        </p:txBody>
      </p:sp>
      <p:sp>
        <p:nvSpPr>
          <p:cNvPr id="3" name="Content Placeholder 2"/>
          <p:cNvSpPr>
            <a:spLocks noGrp="1"/>
          </p:cNvSpPr>
          <p:nvPr>
            <p:ph idx="1"/>
          </p:nvPr>
        </p:nvSpPr>
        <p:spPr/>
        <p:txBody>
          <a:bodyPr>
            <a:normAutofit lnSpcReduction="10000"/>
          </a:bodyPr>
          <a:lstStyle/>
          <a:p>
            <a:r>
              <a:rPr lang="en-US" dirty="0" smtClean="0"/>
              <a:t>CTE Employment Outcomes Survey (CTEOS) is an annual statewide study to assess employment outcomes of students who have participated in career technical education (CTE) coursework at California Community Colleges.</a:t>
            </a:r>
          </a:p>
          <a:p>
            <a:endParaRPr lang="en-US" dirty="0" smtClean="0"/>
          </a:p>
          <a:p>
            <a:r>
              <a:rPr lang="en-US" dirty="0" smtClean="0"/>
              <a:t>All 114 California Community Colleges Participate.</a:t>
            </a:r>
          </a:p>
          <a:p>
            <a:endParaRPr lang="en-US" dirty="0" smtClean="0"/>
          </a:p>
          <a:p>
            <a:r>
              <a:rPr lang="en-US" dirty="0" smtClean="0"/>
              <a:t>Survey administered by email, text and phone (self reported data). </a:t>
            </a:r>
          </a:p>
          <a:p>
            <a:endParaRPr lang="en-US" dirty="0" smtClean="0"/>
          </a:p>
          <a:p>
            <a:pPr marL="0" indent="0">
              <a:buNone/>
            </a:pPr>
            <a:r>
              <a:rPr lang="en-US" dirty="0" smtClean="0"/>
              <a:t> </a:t>
            </a:r>
          </a:p>
          <a:p>
            <a:endParaRPr lang="en-US" dirty="0"/>
          </a:p>
        </p:txBody>
      </p:sp>
    </p:spTree>
    <p:extLst>
      <p:ext uri="{BB962C8B-B14F-4D97-AF65-F5344CB8AC3E}">
        <p14:creationId xmlns:p14="http://schemas.microsoft.com/office/powerpoint/2010/main" val="15963487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Mean Hours Worked a Week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0205637"/>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209675" y="5706071"/>
            <a:ext cx="2819400" cy="923330"/>
          </a:xfrm>
          <a:prstGeom prst="rect">
            <a:avLst/>
          </a:prstGeom>
          <a:noFill/>
        </p:spPr>
        <p:txBody>
          <a:bodyPr wrap="square" rtlCol="0">
            <a:spAutoFit/>
          </a:bodyPr>
          <a:lstStyle/>
          <a:p>
            <a:r>
              <a:rPr lang="en-US" dirty="0" smtClean="0"/>
              <a:t>Means: Completers lost 2.47 hours less than completers </a:t>
            </a:r>
            <a:endParaRPr lang="en-US" dirty="0"/>
          </a:p>
        </p:txBody>
      </p:sp>
      <p:sp>
        <p:nvSpPr>
          <p:cNvPr id="6" name="TextBox 5"/>
          <p:cNvSpPr txBox="1"/>
          <p:nvPr/>
        </p:nvSpPr>
        <p:spPr>
          <a:xfrm>
            <a:off x="8096251" y="5567571"/>
            <a:ext cx="3152774" cy="1200329"/>
          </a:xfrm>
          <a:prstGeom prst="rect">
            <a:avLst/>
          </a:prstGeom>
          <a:noFill/>
        </p:spPr>
        <p:txBody>
          <a:bodyPr wrap="square" rtlCol="0">
            <a:spAutoFit/>
          </a:bodyPr>
          <a:lstStyle/>
          <a:p>
            <a:r>
              <a:rPr lang="en-US" dirty="0" smtClean="0"/>
              <a:t>Means: Those working close or very close to their field of study lost 3.6 less hours than those not close.</a:t>
            </a:r>
            <a:endParaRPr lang="en-US" dirty="0"/>
          </a:p>
        </p:txBody>
      </p:sp>
    </p:spTree>
    <p:extLst>
      <p:ext uri="{BB962C8B-B14F-4D97-AF65-F5344CB8AC3E}">
        <p14:creationId xmlns:p14="http://schemas.microsoft.com/office/powerpoint/2010/main" val="38860543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55575"/>
            <a:ext cx="10515600" cy="1416050"/>
          </a:xfrm>
        </p:spPr>
        <p:txBody>
          <a:bodyPr/>
          <a:lstStyle/>
          <a:p>
            <a:pPr algn="ctr"/>
            <a:r>
              <a:rPr lang="en-US" dirty="0" smtClean="0"/>
              <a:t>Wages</a:t>
            </a:r>
            <a:br>
              <a:rPr lang="en-US" dirty="0" smtClean="0"/>
            </a:br>
            <a:endParaRPr lang="en-US" dirty="0"/>
          </a:p>
        </p:txBody>
      </p:sp>
      <p:pic>
        <p:nvPicPr>
          <p:cNvPr id="4" name="Content Placeholder 3"/>
          <p:cNvPicPr>
            <a:picLocks noGrp="1" noChangeAspect="1"/>
          </p:cNvPicPr>
          <p:nvPr>
            <p:ph idx="1"/>
          </p:nvPr>
        </p:nvPicPr>
        <p:blipFill>
          <a:blip r:embed="rId3"/>
          <a:stretch>
            <a:fillRect/>
          </a:stretch>
        </p:blipFill>
        <p:spPr>
          <a:xfrm>
            <a:off x="2009775" y="1092421"/>
            <a:ext cx="9020175" cy="5323383"/>
          </a:xfrm>
          <a:prstGeom prst="rect">
            <a:avLst/>
          </a:prstGeom>
        </p:spPr>
      </p:pic>
      <p:sp>
        <p:nvSpPr>
          <p:cNvPr id="6" name="TextBox 5"/>
          <p:cNvSpPr txBox="1"/>
          <p:nvPr/>
        </p:nvSpPr>
        <p:spPr>
          <a:xfrm>
            <a:off x="5048250" y="6411758"/>
            <a:ext cx="1762021" cy="369332"/>
          </a:xfrm>
          <a:prstGeom prst="rect">
            <a:avLst/>
          </a:prstGeom>
          <a:noFill/>
        </p:spPr>
        <p:txBody>
          <a:bodyPr wrap="none" rtlCol="0">
            <a:spAutoFit/>
          </a:bodyPr>
          <a:lstStyle/>
          <a:p>
            <a:r>
              <a:rPr lang="en-US" dirty="0" smtClean="0">
                <a:sym typeface="Wingdings" panose="05000000000000000000" pitchFamily="2" charset="2"/>
              </a:rPr>
              <a:t>Gain | Loss </a:t>
            </a:r>
            <a:endParaRPr lang="en-US" dirty="0"/>
          </a:p>
        </p:txBody>
      </p:sp>
    </p:spTree>
    <p:extLst>
      <p:ext uri="{BB962C8B-B14F-4D97-AF65-F5344CB8AC3E}">
        <p14:creationId xmlns:p14="http://schemas.microsoft.com/office/powerpoint/2010/main" val="16432614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US" sz="3600" dirty="0" smtClean="0"/>
              <a:t>I am worried about my current job security</a:t>
            </a:r>
            <a:br>
              <a:rPr lang="en-US" sz="3600" dirty="0" smtClean="0"/>
            </a:br>
            <a:r>
              <a:rPr lang="en-US" sz="3600" dirty="0" smtClean="0"/>
              <a:t>(I may </a:t>
            </a:r>
            <a:r>
              <a:rPr lang="en-US" sz="3600" dirty="0" smtClean="0"/>
              <a:t>be laid off or have my hours/wages reduced)</a:t>
            </a:r>
            <a:endParaRPr lang="en-US" sz="36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112321900"/>
              </p:ext>
            </p:extLst>
          </p:nvPr>
        </p:nvGraphicFramePr>
        <p:xfrm>
          <a:off x="838200" y="1920875"/>
          <a:ext cx="10515600" cy="4718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702047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Discussion</a:t>
            </a:r>
            <a:endParaRPr lang="en-US" dirty="0"/>
          </a:p>
        </p:txBody>
      </p:sp>
      <p:sp>
        <p:nvSpPr>
          <p:cNvPr id="3" name="Content Placeholder 2"/>
          <p:cNvSpPr>
            <a:spLocks noGrp="1"/>
          </p:cNvSpPr>
          <p:nvPr>
            <p:ph idx="1"/>
          </p:nvPr>
        </p:nvSpPr>
        <p:spPr/>
        <p:txBody>
          <a:bodyPr/>
          <a:lstStyle/>
          <a:p>
            <a:pPr algn="ctr"/>
            <a:endParaRPr lang="en-US" dirty="0" smtClean="0"/>
          </a:p>
          <a:p>
            <a:pPr algn="ctr"/>
            <a:endParaRPr lang="en-US" dirty="0"/>
          </a:p>
          <a:p>
            <a:pPr marL="0" indent="0" algn="ctr">
              <a:buNone/>
            </a:pPr>
            <a:r>
              <a:rPr lang="en-US" dirty="0" smtClean="0"/>
              <a:t>Learn more or request your data at </a:t>
            </a:r>
            <a:r>
              <a:rPr lang="en-US" dirty="0" smtClean="0">
                <a:hlinkClick r:id="rId2"/>
              </a:rPr>
              <a:t>https://cteos.santarosa.edu/2020-cteos-covid-survey-response-rates</a:t>
            </a:r>
            <a:r>
              <a:rPr lang="en-US" dirty="0" smtClean="0"/>
              <a:t> </a:t>
            </a:r>
          </a:p>
          <a:p>
            <a:pPr marL="0" indent="0" algn="ctr">
              <a:buNone/>
            </a:pPr>
            <a:endParaRPr lang="en-US" dirty="0" smtClean="0"/>
          </a:p>
          <a:p>
            <a:pPr marL="0" indent="0" algn="ctr">
              <a:buNone/>
            </a:pPr>
            <a:r>
              <a:rPr lang="en-US" dirty="0" smtClean="0"/>
              <a:t>Contact</a:t>
            </a:r>
            <a:r>
              <a:rPr lang="en-US" smtClean="0"/>
              <a:t>: </a:t>
            </a:r>
            <a:r>
              <a:rPr lang="en-US" smtClean="0">
                <a:hlinkClick r:id="rId3"/>
              </a:rPr>
              <a:t>agehrke@santarosa.edu</a:t>
            </a:r>
            <a:r>
              <a:rPr lang="en-US" smtClean="0"/>
              <a:t>  </a:t>
            </a:r>
            <a:endParaRPr lang="en-US" dirty="0"/>
          </a:p>
        </p:txBody>
      </p:sp>
    </p:spTree>
    <p:extLst>
      <p:ext uri="{BB962C8B-B14F-4D97-AF65-F5344CB8AC3E}">
        <p14:creationId xmlns:p14="http://schemas.microsoft.com/office/powerpoint/2010/main" val="2985611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 participates? </a:t>
            </a:r>
            <a:endParaRPr lang="en-US" dirty="0"/>
          </a:p>
        </p:txBody>
      </p:sp>
      <p:sp>
        <p:nvSpPr>
          <p:cNvPr id="4" name="Content Placeholder 2"/>
          <p:cNvSpPr>
            <a:spLocks noGrp="1"/>
          </p:cNvSpPr>
          <p:nvPr>
            <p:ph idx="1"/>
          </p:nvPr>
        </p:nvSpPr>
        <p:spPr/>
        <p:txBody>
          <a:bodyPr>
            <a:normAutofit fontScale="92500" lnSpcReduction="20000"/>
          </a:bodyPr>
          <a:lstStyle/>
          <a:p>
            <a:pPr marL="0" indent="0">
              <a:buNone/>
            </a:pPr>
            <a:r>
              <a:rPr lang="en-US" b="1" dirty="0"/>
              <a:t>Completers: </a:t>
            </a:r>
          </a:p>
          <a:p>
            <a:pPr marL="0" indent="0">
              <a:buNone/>
            </a:pPr>
            <a:r>
              <a:rPr lang="en-US" dirty="0"/>
              <a:t>Students who received a vocational/CTE award that is Chancellor’s Office approved and are not enrolled or are minimally enrolled each semester the following year.</a:t>
            </a:r>
            <a:endParaRPr lang="en-US" b="1" dirty="0"/>
          </a:p>
          <a:p>
            <a:pPr marL="0" indent="0">
              <a:buNone/>
            </a:pPr>
            <a:endParaRPr lang="en-US" b="1" dirty="0"/>
          </a:p>
          <a:p>
            <a:pPr marL="0" indent="0">
              <a:buNone/>
            </a:pPr>
            <a:r>
              <a:rPr lang="en-US" b="1" dirty="0"/>
              <a:t>Terminal Certificates: </a:t>
            </a:r>
          </a:p>
          <a:p>
            <a:pPr marL="0" indent="0">
              <a:buNone/>
            </a:pPr>
            <a:r>
              <a:rPr lang="en-US" dirty="0"/>
              <a:t>Students who received a vocational/CTE award of at least 6 units that is not Chancellor’s Office approved and are not enrolled the following year.</a:t>
            </a:r>
          </a:p>
          <a:p>
            <a:pPr marL="0" indent="0">
              <a:buNone/>
            </a:pPr>
            <a:endParaRPr lang="en-US" b="1" dirty="0"/>
          </a:p>
          <a:p>
            <a:pPr marL="0" indent="0">
              <a:buNone/>
            </a:pPr>
            <a:r>
              <a:rPr lang="en-US" b="1" dirty="0"/>
              <a:t>Skills Builders:</a:t>
            </a:r>
          </a:p>
          <a:p>
            <a:pPr marL="0" indent="0">
              <a:buNone/>
            </a:pPr>
            <a:r>
              <a:rPr lang="en-US" dirty="0"/>
              <a:t>Students who completed 9 units that are SAM coded </a:t>
            </a:r>
            <a:r>
              <a:rPr lang="en-US" dirty="0" smtClean="0"/>
              <a:t>and have </a:t>
            </a:r>
            <a:r>
              <a:rPr lang="en-US" dirty="0"/>
              <a:t>not received an award, and are not enrolled the </a:t>
            </a:r>
            <a:r>
              <a:rPr lang="en-US" dirty="0" smtClean="0"/>
              <a:t>following </a:t>
            </a:r>
            <a:r>
              <a:rPr lang="en-US" dirty="0"/>
              <a:t>year.</a:t>
            </a:r>
          </a:p>
        </p:txBody>
      </p:sp>
    </p:spTree>
    <p:extLst>
      <p:ext uri="{BB962C8B-B14F-4D97-AF65-F5344CB8AC3E}">
        <p14:creationId xmlns:p14="http://schemas.microsoft.com/office/powerpoint/2010/main" val="3883826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2020 Cohort</a:t>
            </a:r>
            <a:endParaRPr lang="en-US" dirty="0"/>
          </a:p>
        </p:txBody>
      </p:sp>
      <p:sp>
        <p:nvSpPr>
          <p:cNvPr id="3" name="Content Placeholder 2"/>
          <p:cNvSpPr>
            <a:spLocks noGrp="1"/>
          </p:cNvSpPr>
          <p:nvPr>
            <p:ph idx="1"/>
          </p:nvPr>
        </p:nvSpPr>
        <p:spPr/>
        <p:txBody>
          <a:bodyPr/>
          <a:lstStyle/>
          <a:p>
            <a:r>
              <a:rPr lang="en-US" dirty="0" smtClean="0"/>
              <a:t>Approximately 150,000 for-credit possible respondents </a:t>
            </a:r>
          </a:p>
          <a:p>
            <a:r>
              <a:rPr lang="en-US" dirty="0" smtClean="0"/>
              <a:t>Approximately 10,000 noncredit possible respondents </a:t>
            </a:r>
          </a:p>
          <a:p>
            <a:endParaRPr lang="en-US" dirty="0"/>
          </a:p>
          <a:p>
            <a:r>
              <a:rPr lang="en-US" dirty="0" smtClean="0"/>
              <a:t>2020 possible respondents had their last enrollment during the 2017-2018 school year, where not enrolled during the 2018-2019 school year and were surveyed during the 2020 calendar year. </a:t>
            </a:r>
          </a:p>
          <a:p>
            <a:endParaRPr lang="en-US" dirty="0"/>
          </a:p>
          <a:p>
            <a:r>
              <a:rPr lang="en-US" dirty="0" smtClean="0"/>
              <a:t>Survey normally runs from January till October with a 30% response rate.     </a:t>
            </a:r>
            <a:endParaRPr lang="en-US" dirty="0"/>
          </a:p>
        </p:txBody>
      </p:sp>
    </p:spTree>
    <p:extLst>
      <p:ext uri="{BB962C8B-B14F-4D97-AF65-F5344CB8AC3E}">
        <p14:creationId xmlns:p14="http://schemas.microsoft.com/office/powerpoint/2010/main" val="4192048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Type of Data is Collected?</a:t>
            </a:r>
            <a:endParaRPr lang="en-US" dirty="0"/>
          </a:p>
        </p:txBody>
      </p:sp>
      <p:sp>
        <p:nvSpPr>
          <p:cNvPr id="3" name="Content Placeholder 2"/>
          <p:cNvSpPr>
            <a:spLocks noGrp="1"/>
          </p:cNvSpPr>
          <p:nvPr>
            <p:ph idx="1"/>
          </p:nvPr>
        </p:nvSpPr>
        <p:spPr/>
        <p:txBody>
          <a:bodyPr/>
          <a:lstStyle/>
          <a:p>
            <a:pPr marL="0" indent="0">
              <a:buNone/>
            </a:pPr>
            <a:r>
              <a:rPr lang="en-US" dirty="0" smtClean="0"/>
              <a:t>Both quantitative and qualitative data is collected, including:</a:t>
            </a:r>
          </a:p>
          <a:p>
            <a:pPr marL="0" indent="0">
              <a:buNone/>
            </a:pPr>
            <a:endParaRPr lang="en-US" dirty="0" smtClean="0"/>
          </a:p>
          <a:p>
            <a:r>
              <a:rPr lang="en-US" dirty="0" smtClean="0"/>
              <a:t>Satisfaction with education</a:t>
            </a:r>
          </a:p>
          <a:p>
            <a:r>
              <a:rPr lang="en-US" dirty="0" smtClean="0"/>
              <a:t>Job search length, outcome, and current employment status</a:t>
            </a:r>
          </a:p>
          <a:p>
            <a:r>
              <a:rPr lang="en-US" dirty="0" smtClean="0"/>
              <a:t>If their employment is related to their field of study </a:t>
            </a:r>
          </a:p>
          <a:p>
            <a:r>
              <a:rPr lang="en-US" dirty="0" smtClean="0"/>
              <a:t>Pre-and-post employment hours and wages </a:t>
            </a:r>
          </a:p>
          <a:p>
            <a:r>
              <a:rPr lang="en-US" dirty="0" smtClean="0"/>
              <a:t>Much more! </a:t>
            </a:r>
          </a:p>
          <a:p>
            <a:endParaRPr lang="en-US" dirty="0"/>
          </a:p>
        </p:txBody>
      </p:sp>
    </p:spTree>
    <p:extLst>
      <p:ext uri="{BB962C8B-B14F-4D97-AF65-F5344CB8AC3E}">
        <p14:creationId xmlns:p14="http://schemas.microsoft.com/office/powerpoint/2010/main" val="487143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Where to find CTEOS Data?</a:t>
            </a:r>
            <a:endParaRPr lang="en-US" dirty="0"/>
          </a:p>
        </p:txBody>
      </p:sp>
      <p:sp>
        <p:nvSpPr>
          <p:cNvPr id="3" name="Content Placeholder 2"/>
          <p:cNvSpPr>
            <a:spLocks noGrp="1"/>
          </p:cNvSpPr>
          <p:nvPr>
            <p:ph idx="1"/>
          </p:nvPr>
        </p:nvSpPr>
        <p:spPr/>
        <p:txBody>
          <a:bodyPr/>
          <a:lstStyle/>
          <a:p>
            <a:r>
              <a:rPr lang="en-US" dirty="0" smtClean="0"/>
              <a:t>CTEOS Website: </a:t>
            </a:r>
            <a:r>
              <a:rPr lang="en-US" dirty="0" smtClean="0">
                <a:hlinkClick r:id="rId2"/>
              </a:rPr>
              <a:t>https://cteos.santarosa.edu/visualizations</a:t>
            </a:r>
            <a:r>
              <a:rPr lang="en-US" dirty="0" smtClean="0"/>
              <a:t> </a:t>
            </a:r>
          </a:p>
          <a:p>
            <a:endParaRPr lang="en-US" dirty="0"/>
          </a:p>
          <a:p>
            <a:r>
              <a:rPr lang="en-US" dirty="0" err="1" smtClean="0"/>
              <a:t>LaunchBoard</a:t>
            </a:r>
            <a:r>
              <a:rPr lang="en-US" dirty="0" smtClean="0"/>
              <a:t> Community College Pipeline (employment): </a:t>
            </a:r>
            <a:r>
              <a:rPr lang="en-US" dirty="0" smtClean="0">
                <a:hlinkClick r:id="rId3"/>
              </a:rPr>
              <a:t>https://www.calpassplus.org/LaunchBoard/Community-College-Pipeline.aspx</a:t>
            </a:r>
            <a:r>
              <a:rPr lang="en-US" dirty="0" smtClean="0"/>
              <a:t> (Employment in field of study also on SWP and SSM) </a:t>
            </a:r>
          </a:p>
          <a:p>
            <a:endParaRPr lang="en-US" dirty="0"/>
          </a:p>
          <a:p>
            <a:r>
              <a:rPr lang="en-US" dirty="0" smtClean="0"/>
              <a:t>Colleges can request their data: </a:t>
            </a:r>
            <a:r>
              <a:rPr lang="en-US" dirty="0" smtClean="0">
                <a:hlinkClick r:id="rId4"/>
              </a:rPr>
              <a:t>https://cteos.santarosa.edu/request-data</a:t>
            </a:r>
            <a:r>
              <a:rPr lang="en-US" dirty="0" smtClean="0"/>
              <a:t>  </a:t>
            </a:r>
          </a:p>
          <a:p>
            <a:endParaRPr lang="en-US" dirty="0"/>
          </a:p>
          <a:p>
            <a:endParaRPr lang="en-US" dirty="0"/>
          </a:p>
        </p:txBody>
      </p:sp>
    </p:spTree>
    <p:extLst>
      <p:ext uri="{BB962C8B-B14F-4D97-AF65-F5344CB8AC3E}">
        <p14:creationId xmlns:p14="http://schemas.microsoft.com/office/powerpoint/2010/main" val="3944493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COVID Impacts on 2020 CTEOS Cycle</a:t>
            </a:r>
            <a:endParaRPr lang="en-US" dirty="0"/>
          </a:p>
        </p:txBody>
      </p:sp>
      <p:sp>
        <p:nvSpPr>
          <p:cNvPr id="3" name="Content Placeholder 2"/>
          <p:cNvSpPr>
            <a:spLocks noGrp="1"/>
          </p:cNvSpPr>
          <p:nvPr>
            <p:ph idx="1"/>
          </p:nvPr>
        </p:nvSpPr>
        <p:spPr/>
        <p:txBody>
          <a:bodyPr/>
          <a:lstStyle/>
          <a:p>
            <a:r>
              <a:rPr lang="en-US" dirty="0" smtClean="0"/>
              <a:t>Additional Data elements added to the survey for respondents:</a:t>
            </a:r>
          </a:p>
          <a:p>
            <a:pPr lvl="1"/>
            <a:r>
              <a:rPr lang="en-US" dirty="0" smtClean="0"/>
              <a:t>COVID Impacts on Employment Status</a:t>
            </a:r>
          </a:p>
          <a:p>
            <a:pPr lvl="1"/>
            <a:r>
              <a:rPr lang="en-US" dirty="0" smtClean="0"/>
              <a:t>Pre and post COVID Wages, Hours Worked, Employment in Field of Study </a:t>
            </a:r>
          </a:p>
          <a:p>
            <a:pPr lvl="1"/>
            <a:endParaRPr lang="en-US" dirty="0"/>
          </a:p>
          <a:p>
            <a:r>
              <a:rPr lang="en-US" dirty="0" smtClean="0"/>
              <a:t>Survey window expanded till the end of October with survey data being release the end of November. </a:t>
            </a:r>
          </a:p>
          <a:p>
            <a:endParaRPr lang="en-US" dirty="0" smtClean="0"/>
          </a:p>
          <a:p>
            <a:r>
              <a:rPr lang="en-US" dirty="0" smtClean="0"/>
              <a:t>Both the 2019 survey instrument and the 2020 survey instrument are available at </a:t>
            </a:r>
            <a:r>
              <a:rPr lang="en-US" dirty="0" smtClean="0">
                <a:hlinkClick r:id="rId2"/>
              </a:rPr>
              <a:t>https://cteos.santarosa.edu/information</a:t>
            </a:r>
            <a:r>
              <a:rPr lang="en-US" dirty="0" smtClean="0"/>
              <a:t> </a:t>
            </a:r>
          </a:p>
          <a:p>
            <a:pPr lvl="1"/>
            <a:endParaRPr lang="en-US" dirty="0"/>
          </a:p>
        </p:txBody>
      </p:sp>
    </p:spTree>
    <p:extLst>
      <p:ext uri="{BB962C8B-B14F-4D97-AF65-F5344CB8AC3E}">
        <p14:creationId xmlns:p14="http://schemas.microsoft.com/office/powerpoint/2010/main" val="2733669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 About CTEOS</a:t>
            </a:r>
            <a:endParaRPr lang="en-US" dirty="0"/>
          </a:p>
        </p:txBody>
      </p:sp>
    </p:spTree>
    <p:extLst>
      <p:ext uri="{BB962C8B-B14F-4D97-AF65-F5344CB8AC3E}">
        <p14:creationId xmlns:p14="http://schemas.microsoft.com/office/powerpoint/2010/main" val="35148984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3252</TotalTime>
  <Words>1839</Words>
  <Application>Microsoft Office PowerPoint</Application>
  <PresentationFormat>Widescreen</PresentationFormat>
  <Paragraphs>208</Paragraphs>
  <Slides>33</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Palatino Linotype</vt:lpstr>
      <vt:lpstr>Wingdings</vt:lpstr>
      <vt:lpstr>Office Theme</vt:lpstr>
      <vt:lpstr> What CTEOS is Learning about Coronavirus Employment Impacts for former CTE students   Slide deck at cteos.org  (CTEOS COVID Employment Impacts )  The California Community Colleges Career &amp; Technical Education Employment Outcomes Survey</vt:lpstr>
      <vt:lpstr>Agenda:</vt:lpstr>
      <vt:lpstr>What is CTEOS?</vt:lpstr>
      <vt:lpstr>Who participates? </vt:lpstr>
      <vt:lpstr>2020 Cohort</vt:lpstr>
      <vt:lpstr>What Type of Data is Collected?</vt:lpstr>
      <vt:lpstr>Where to find CTEOS Data?</vt:lpstr>
      <vt:lpstr>COVID Impacts on 2020 CTEOS Cycle</vt:lpstr>
      <vt:lpstr>Questions About CTEOS</vt:lpstr>
      <vt:lpstr>2020 COVID EMPLOYMENT IMPACT SURVEY </vt:lpstr>
      <vt:lpstr>What questions were asked:</vt:lpstr>
      <vt:lpstr>Response Rates</vt:lpstr>
      <vt:lpstr>Respondent Demographics</vt:lpstr>
      <vt:lpstr>Respondent Demographics</vt:lpstr>
      <vt:lpstr>Completers and Skills Builders</vt:lpstr>
      <vt:lpstr>Questions About The COVID Survey </vt:lpstr>
      <vt:lpstr>Current Employment Status  (All Respondents 21,283)</vt:lpstr>
      <vt:lpstr>PowerPoint Presentation</vt:lpstr>
      <vt:lpstr>Were you employed on March 11, 2020, the date that the Novel Coronavirus Disease, COVID-19, was declared a pandemic?</vt:lpstr>
      <vt:lpstr>What is your current primary source of income? Those who lost employment after COVID (2,543)</vt:lpstr>
      <vt:lpstr>Has the COVID-19 Pandemic impacted your
employment in any way? (19,032)</vt:lpstr>
      <vt:lpstr>Most Common Answers (select all that apply): </vt:lpstr>
      <vt:lpstr>10% Selected Other:</vt:lpstr>
      <vt:lpstr>In their own words…</vt:lpstr>
      <vt:lpstr>In their own words…</vt:lpstr>
      <vt:lpstr>PowerPoint Presentation</vt:lpstr>
      <vt:lpstr>How closely related to your field of study was the job you had before the COVID-19 pandemic? </vt:lpstr>
      <vt:lpstr>Pre-COVID Weekly Hours Only respondents who were employed and reported an event </vt:lpstr>
      <vt:lpstr>Current Weekly Hours Only respondents who are employed and reported an event</vt:lpstr>
      <vt:lpstr>Mean Hours Worked a Week  </vt:lpstr>
      <vt:lpstr>Wages </vt:lpstr>
      <vt:lpstr>I am worried about my current job security (I may be laid off or have my hours/wages reduced)</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CTEOS is Learning about Coronavirus Employment Impacts for former CTE students    The California Community Colleges Career &amp; Technical Education Employment Outcomes Survey</dc:title>
  <dc:creator>Gehrke, Amil</dc:creator>
  <cp:lastModifiedBy>Gehrke, Amil</cp:lastModifiedBy>
  <cp:revision>53</cp:revision>
  <dcterms:created xsi:type="dcterms:W3CDTF">2020-10-06T18:55:01Z</dcterms:created>
  <dcterms:modified xsi:type="dcterms:W3CDTF">2020-10-09T02:05:45Z</dcterms:modified>
</cp:coreProperties>
</file>